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9" r:id="rId2"/>
    <p:sldId id="290" r:id="rId3"/>
    <p:sldId id="289" r:id="rId4"/>
    <p:sldId id="292" r:id="rId5"/>
    <p:sldId id="293" r:id="rId6"/>
    <p:sldId id="294" r:id="rId7"/>
    <p:sldId id="295" r:id="rId8"/>
    <p:sldId id="296" r:id="rId9"/>
    <p:sldId id="297" r:id="rId10"/>
    <p:sldId id="298"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90"/>
            <p14:sldId id="289"/>
            <p14:sldId id="292"/>
            <p14:sldId id="293"/>
            <p14:sldId id="294"/>
            <p14:sldId id="295"/>
            <p14:sldId id="296"/>
            <p14:sldId id="297"/>
            <p14:sldId id="298"/>
            <p14:sldId id="302"/>
            <p14:sldId id="303"/>
            <p14:sldId id="304"/>
            <p14:sldId id="305"/>
            <p14:sldId id="306"/>
            <p14:sldId id="307"/>
            <p14:sldId id="308"/>
            <p14:sldId id="309"/>
            <p14:sldId id="310"/>
            <p14:sldId id="311"/>
            <p14:sldId id="312"/>
            <p14:sldId id="313"/>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74" autoAdjust="0"/>
    <p:restoredTop sz="99426" autoAdjust="0"/>
  </p:normalViewPr>
  <p:slideViewPr>
    <p:cSldViewPr>
      <p:cViewPr>
        <p:scale>
          <a:sx n="201" d="100"/>
          <a:sy n="201" d="100"/>
        </p:scale>
        <p:origin x="-784" y="1464"/>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11/27/12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11/27/12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01AB0AA-AD87-2244-B851-FEA96A290982}" type="slidenum">
              <a:rPr lang="en-US" sz="1200">
                <a:latin typeface="Tahoma" charset="0"/>
              </a:rPr>
              <a:pPr algn="r"/>
              <a:t>6</a:t>
            </a:fld>
            <a:endParaRPr lang="en-US" sz="1200">
              <a:latin typeface="Tahoma"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7AE781F-C663-B947-8A88-D172860D7FCB}" type="slidenum">
              <a:rPr lang="en-US" sz="1200">
                <a:latin typeface="Tahoma" charset="0"/>
              </a:rPr>
              <a:pPr algn="r"/>
              <a:t>8</a:t>
            </a:fld>
            <a:endParaRPr lang="en-US" sz="1200">
              <a:latin typeface="Tahoma"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11/27/12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11/27/12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11/27/12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_Worksheet3.xls"/><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Excel_97_-_2004_Worksheet4.xls"/><Relationship Id="rId5"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Excel_97_-_2004_Worksheet5.xls"/><Relationship Id="rId5" Type="http://schemas.openxmlformats.org/officeDocument/2006/relationships/image" Target="../media/image10.png"/><Relationship Id="rId1" Type="http://schemas.openxmlformats.org/officeDocument/2006/relationships/vmlDrawing" Target="../drawings/vmlDrawing5.vml"/><Relationship Id="rId2"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Excel_97_-_2004_Worksheet6.xls"/><Relationship Id="rId5" Type="http://schemas.openxmlformats.org/officeDocument/2006/relationships/image" Target="../media/image11.png"/><Relationship Id="rId1" Type="http://schemas.openxmlformats.org/officeDocument/2006/relationships/vmlDrawing" Target="../drawings/vmlDrawing6.vml"/><Relationship Id="rId2"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Excel_97_-_2004_Worksheet7.xls"/><Relationship Id="rId5" Type="http://schemas.openxmlformats.org/officeDocument/2006/relationships/image" Target="../media/image12.png"/><Relationship Id="rId1" Type="http://schemas.openxmlformats.org/officeDocument/2006/relationships/vmlDrawing" Target="../drawings/vmlDrawing7.vml"/><Relationship Id="rId2"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Excel_97_-_2004_Worksheet8.xls"/><Relationship Id="rId5" Type="http://schemas.openxmlformats.org/officeDocument/2006/relationships/image" Target="../media/image13.png"/><Relationship Id="rId1" Type="http://schemas.openxmlformats.org/officeDocument/2006/relationships/vmlDrawing" Target="../drawings/vmlDrawing8.vml"/><Relationship Id="rId2"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Excel_97_-_2004_Worksheet9.xls"/><Relationship Id="rId5" Type="http://schemas.openxmlformats.org/officeDocument/2006/relationships/image" Target="../media/image14.png"/><Relationship Id="rId1" Type="http://schemas.openxmlformats.org/officeDocument/2006/relationships/vmlDrawing" Target="../drawings/vmlDrawing9.vml"/><Relationship Id="rId2"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mailto:thompson@pepperdine.edu" TargetMode="External"/><Relationship Id="rId3" Type="http://schemas.openxmlformats.org/officeDocument/2006/relationships/hyperlink" Target="mailto:cperrin@pepperdin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smtClean="0"/>
              <a:t>Spiritual Development in </a:t>
            </a:r>
            <a:r>
              <a:rPr lang="en-US" dirty="0" err="1" smtClean="0"/>
              <a:t>Seaver</a:t>
            </a:r>
            <a:r>
              <a:rPr lang="en-US" dirty="0" smtClean="0"/>
              <a:t> College Students</a:t>
            </a:r>
            <a:endParaRPr lang="en-US" dirty="0"/>
          </a:p>
        </p:txBody>
      </p:sp>
      <p:sp>
        <p:nvSpPr>
          <p:cNvPr id="3" name="Subtitle 2"/>
          <p:cNvSpPr>
            <a:spLocks noGrp="1"/>
          </p:cNvSpPr>
          <p:nvPr>
            <p:ph type="subTitle" idx="1"/>
            <p:custDataLst>
              <p:tags r:id="rId3"/>
            </p:custDataLst>
          </p:nvPr>
        </p:nvSpPr>
        <p:spPr>
          <a:xfrm>
            <a:off x="3962400" y="4038600"/>
            <a:ext cx="4953000" cy="1905000"/>
          </a:xfrm>
        </p:spPr>
        <p:txBody>
          <a:bodyPr>
            <a:normAutofit fontScale="55000" lnSpcReduction="20000"/>
          </a:bodyPr>
          <a:lstStyle/>
          <a:p>
            <a:pPr algn="ctr"/>
            <a:r>
              <a:rPr lang="en-US" sz="4300" dirty="0" smtClean="0">
                <a:latin typeface="+mn-lt"/>
              </a:rPr>
              <a:t>Religious Standards Committee</a:t>
            </a:r>
          </a:p>
          <a:p>
            <a:pPr algn="ctr"/>
            <a:r>
              <a:rPr lang="en-US" sz="4300" dirty="0" smtClean="0">
                <a:latin typeface="+mn-lt"/>
              </a:rPr>
              <a:t>Board of Regents</a:t>
            </a:r>
          </a:p>
          <a:p>
            <a:pPr algn="ctr"/>
            <a:r>
              <a:rPr lang="en-US" sz="4300" dirty="0" smtClean="0">
                <a:latin typeface="+mn-lt"/>
              </a:rPr>
              <a:t>December 4, 2012</a:t>
            </a:r>
          </a:p>
          <a:p>
            <a:pPr algn="ctr"/>
            <a:endParaRPr lang="en-US" sz="2400" dirty="0">
              <a:latin typeface="+mn-lt"/>
            </a:endParaRPr>
          </a:p>
          <a:p>
            <a:pPr algn="ctr"/>
            <a:r>
              <a:rPr lang="en-US" sz="2400" dirty="0" smtClean="0">
                <a:latin typeface="+mn-lt"/>
              </a:rPr>
              <a:t>Don Thompson</a:t>
            </a:r>
          </a:p>
          <a:p>
            <a:pPr algn="ctr"/>
            <a:r>
              <a:rPr lang="en-US" sz="2400" dirty="0" smtClean="0">
                <a:latin typeface="+mn-lt"/>
              </a:rPr>
              <a:t>Cindy Miller-Perrin</a:t>
            </a:r>
          </a:p>
          <a:p>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idx="4294967295"/>
          </p:nvPr>
        </p:nvSpPr>
        <p:spPr>
          <a:xfrm>
            <a:off x="914400" y="304800"/>
            <a:ext cx="8229600" cy="1143000"/>
          </a:xfrm>
        </p:spPr>
        <p:txBody>
          <a:bodyPr rtlCol="0">
            <a:normAutofit fontScale="90000"/>
          </a:bodyPr>
          <a:lstStyle/>
          <a:p>
            <a:pPr eaLnBrk="1" fontAlgn="auto" hangingPunct="1">
              <a:spcAft>
                <a:spcPts val="0"/>
              </a:spcAft>
              <a:defRPr/>
            </a:pPr>
            <a:r>
              <a:rPr lang="en-US" sz="3600" b="1">
                <a:solidFill>
                  <a:schemeClr val="tx1">
                    <a:lumMod val="85000"/>
                    <a:lumOff val="15000"/>
                  </a:schemeClr>
                </a:solidFill>
                <a:latin typeface="Times New Roman" charset="0"/>
                <a:ea typeface="+mj-ea"/>
                <a:cs typeface="Times New Roman" charset="0"/>
              </a:rPr>
              <a:t>Changes in Vocational </a:t>
            </a:r>
            <a:br>
              <a:rPr lang="en-US" sz="3600" b="1">
                <a:solidFill>
                  <a:schemeClr val="tx1">
                    <a:lumMod val="85000"/>
                    <a:lumOff val="15000"/>
                  </a:schemeClr>
                </a:solidFill>
                <a:latin typeface="Times New Roman" charset="0"/>
                <a:ea typeface="+mj-ea"/>
                <a:cs typeface="Times New Roman" charset="0"/>
              </a:rPr>
            </a:br>
            <a:r>
              <a:rPr lang="en-US" sz="3600" b="1">
                <a:solidFill>
                  <a:schemeClr val="tx1">
                    <a:lumMod val="85000"/>
                    <a:lumOff val="15000"/>
                  </a:schemeClr>
                </a:solidFill>
                <a:latin typeface="Times New Roman" charset="0"/>
                <a:ea typeface="+mj-ea"/>
                <a:cs typeface="Times New Roman" charset="0"/>
              </a:rPr>
              <a:t>Discernment &amp; Action</a:t>
            </a:r>
          </a:p>
        </p:txBody>
      </p:sp>
      <p:graphicFrame>
        <p:nvGraphicFramePr>
          <p:cNvPr id="27650" name="Object 5"/>
          <p:cNvGraphicFramePr>
            <a:graphicFrameLocks noGrp="1" noChangeAspect="1"/>
          </p:cNvGraphicFramePr>
          <p:nvPr>
            <p:ph idx="4294967295"/>
          </p:nvPr>
        </p:nvGraphicFramePr>
        <p:xfrm>
          <a:off x="577850" y="1600200"/>
          <a:ext cx="8566150" cy="4794250"/>
        </p:xfrm>
        <a:graphic>
          <a:graphicData uri="http://schemas.openxmlformats.org/presentationml/2006/ole">
            <mc:AlternateContent xmlns:mc="http://schemas.openxmlformats.org/markup-compatibility/2006">
              <mc:Choice xmlns:v="urn:schemas-microsoft-com:vml" Requires="v">
                <p:oleObj spid="_x0000_s14350" name="Worksheet" r:id="rId4" imgW="8445500" imgH="4724400" progId="Excel.Sheet.8">
                  <p:embed/>
                </p:oleObj>
              </mc:Choice>
              <mc:Fallback>
                <p:oleObj name="Worksheet" r:id="rId4" imgW="8445500" imgH="472440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600200"/>
                        <a:ext cx="856615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1"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B1BA5D62-3922-4F42-81D1-5ACA020BEA92}" type="slidenum">
              <a:rPr lang="en-US" sz="1200">
                <a:solidFill>
                  <a:srgbClr val="5C5C5C"/>
                </a:solidFill>
                <a:latin typeface="Tahoma" charset="0"/>
              </a:rPr>
              <a:pPr algn="ctr" eaLnBrk="1" hangingPunct="1"/>
              <a:t>10</a:t>
            </a:fld>
            <a:endParaRPr lang="en-US" sz="1200">
              <a:solidFill>
                <a:srgbClr val="5C5C5C"/>
              </a:solidFill>
              <a:latin typeface="Tahoma" charset="0"/>
            </a:endParaRPr>
          </a:p>
        </p:txBody>
      </p:sp>
    </p:spTree>
    <p:extLst>
      <p:ext uri="{BB962C8B-B14F-4D97-AF65-F5344CB8AC3E}">
        <p14:creationId xmlns:p14="http://schemas.microsoft.com/office/powerpoint/2010/main" val="205706527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EA11851-D2AF-9E4E-9A16-905FFC9E730E}" type="slidenum">
              <a:rPr lang="en-US" sz="1200">
                <a:effectLst>
                  <a:outerShdw blurRad="38100" dist="38100" dir="2700000" algn="tl">
                    <a:srgbClr val="DDDDDD"/>
                  </a:outerShdw>
                </a:effectLst>
                <a:latin typeface="Mona Lisa Recut" charset="0"/>
              </a:rPr>
              <a:pPr eaLnBrk="1" hangingPunct="1">
                <a:defRPr/>
              </a:pPr>
              <a:t>11</a:t>
            </a:fld>
            <a:endParaRPr lang="en-US" sz="1200">
              <a:effectLst>
                <a:outerShdw blurRad="38100" dist="38100" dir="2700000" algn="tl">
                  <a:srgbClr val="DDDDDD"/>
                </a:outerShdw>
              </a:effectLst>
              <a:latin typeface="Mona Lisa Recut" charset="0"/>
            </a:endParaRPr>
          </a:p>
        </p:txBody>
      </p:sp>
      <p:sp>
        <p:nvSpPr>
          <p:cNvPr id="33794" name="Rectangle 2"/>
          <p:cNvSpPr>
            <a:spLocks noGrp="1" noChangeArrowheads="1"/>
          </p:cNvSpPr>
          <p:nvPr>
            <p:ph type="title" idx="4294967295"/>
          </p:nvPr>
        </p:nvSpPr>
        <p:spPr>
          <a:xfrm>
            <a:off x="685800" y="1600200"/>
            <a:ext cx="8229600" cy="2133600"/>
          </a:xfrm>
        </p:spPr>
        <p:txBody>
          <a:bodyPr/>
          <a:lstStyle/>
          <a:p>
            <a:pPr eaLnBrk="1" hangingPunct="1"/>
            <a:r>
              <a:rPr lang="en-US" sz="3600" b="1" dirty="0">
                <a:latin typeface="Times New Roman" charset="0"/>
                <a:cs typeface="Times New Roman" charset="0"/>
              </a:rPr>
              <a:t>Key Intervention – Sophomore Year</a:t>
            </a:r>
            <a:br>
              <a:rPr lang="en-US" sz="3600" b="1" dirty="0">
                <a:latin typeface="Times New Roman" charset="0"/>
                <a:cs typeface="Times New Roman" charset="0"/>
              </a:rPr>
            </a:br>
            <a:r>
              <a:rPr lang="en-US" sz="3600" b="1" dirty="0">
                <a:latin typeface="Times New Roman" charset="0"/>
                <a:cs typeface="Times New Roman" charset="0"/>
              </a:rPr>
              <a:t>International Program Experience</a:t>
            </a:r>
            <a:br>
              <a:rPr lang="en-US" sz="3600" b="1" dirty="0">
                <a:latin typeface="Times New Roman" charset="0"/>
                <a:cs typeface="Times New Roman" charset="0"/>
              </a:rPr>
            </a:br>
            <a:endParaRPr lang="en-US" sz="3600" b="1" dirty="0">
              <a:latin typeface="Times New Roman" charset="0"/>
              <a:cs typeface="Times New Roman" charset="0"/>
            </a:endParaRPr>
          </a:p>
        </p:txBody>
      </p:sp>
    </p:spTree>
    <p:extLst>
      <p:ext uri="{BB962C8B-B14F-4D97-AF65-F5344CB8AC3E}">
        <p14:creationId xmlns:p14="http://schemas.microsoft.com/office/powerpoint/2010/main" val="11677323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914400" y="0"/>
            <a:ext cx="8229600" cy="1371600"/>
          </a:xfrm>
        </p:spPr>
        <p:txBody>
          <a:bodyPr/>
          <a:lstStyle/>
          <a:p>
            <a:pPr eaLnBrk="1" hangingPunct="1"/>
            <a:r>
              <a:rPr lang="en-US" sz="4000">
                <a:latin typeface="Mona Lisa Recut" charset="0"/>
              </a:rPr>
              <a:t>Strength of Belief Scores </a:t>
            </a:r>
            <a:br>
              <a:rPr lang="en-US" sz="4000">
                <a:latin typeface="Mona Lisa Recut" charset="0"/>
              </a:rPr>
            </a:br>
            <a:r>
              <a:rPr lang="en-US" sz="4000">
                <a:latin typeface="Mona Lisa Recut" charset="0"/>
              </a:rPr>
              <a:t>First-Year and Senior Time Periods</a:t>
            </a:r>
          </a:p>
        </p:txBody>
      </p:sp>
      <p:graphicFrame>
        <p:nvGraphicFramePr>
          <p:cNvPr id="34818" name="Object 0"/>
          <p:cNvGraphicFramePr>
            <a:graphicFrameLocks noGrp="1" noChangeAspect="1"/>
          </p:cNvGraphicFramePr>
          <p:nvPr>
            <p:ph type="chart" idx="4294967295"/>
          </p:nvPr>
        </p:nvGraphicFramePr>
        <p:xfrm>
          <a:off x="1371600" y="1981200"/>
          <a:ext cx="7772400" cy="4114800"/>
        </p:xfrm>
        <a:graphic>
          <a:graphicData uri="http://schemas.openxmlformats.org/presentationml/2006/ole">
            <mc:AlternateContent xmlns:mc="http://schemas.openxmlformats.org/markup-compatibility/2006">
              <mc:Choice xmlns:v="urn:schemas-microsoft-com:vml" Requires="v">
                <p:oleObj spid="_x0000_s21518"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9"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903AD4B1-11B9-0242-A774-555E02DB1DB7}" type="slidenum">
              <a:rPr lang="en-US" sz="1200" b="1">
                <a:solidFill>
                  <a:srgbClr val="FFFFFF"/>
                </a:solidFill>
              </a:rPr>
              <a:pPr algn="ctr" eaLnBrk="1" hangingPunct="1">
                <a:lnSpc>
                  <a:spcPct val="80000"/>
                </a:lnSpc>
              </a:pPr>
              <a:t>12</a:t>
            </a:fld>
            <a:endParaRPr lang="en-US" sz="1200" b="1">
              <a:solidFill>
                <a:srgbClr val="FFFFFF"/>
              </a:solidFill>
            </a:endParaRPr>
          </a:p>
        </p:txBody>
      </p:sp>
    </p:spTree>
    <p:extLst>
      <p:ext uri="{BB962C8B-B14F-4D97-AF65-F5344CB8AC3E}">
        <p14:creationId xmlns:p14="http://schemas.microsoft.com/office/powerpoint/2010/main" val="219354415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0" y="0"/>
            <a:ext cx="8229600" cy="1371600"/>
          </a:xfrm>
        </p:spPr>
        <p:txBody>
          <a:bodyPr/>
          <a:lstStyle/>
          <a:p>
            <a:pPr eaLnBrk="1" hangingPunct="1"/>
            <a:r>
              <a:rPr lang="en-US" sz="4000">
                <a:latin typeface="Mona Lisa Recut" charset="0"/>
              </a:rPr>
              <a:t>Faith Importance Scores </a:t>
            </a:r>
            <a:br>
              <a:rPr lang="en-US" sz="4000">
                <a:latin typeface="Mona Lisa Recut" charset="0"/>
              </a:rPr>
            </a:br>
            <a:r>
              <a:rPr lang="en-US" sz="4000">
                <a:latin typeface="Mona Lisa Recut" charset="0"/>
              </a:rPr>
              <a:t>First-Year and Senior Time Periods</a:t>
            </a:r>
          </a:p>
        </p:txBody>
      </p:sp>
      <p:graphicFrame>
        <p:nvGraphicFramePr>
          <p:cNvPr id="35842" name="Object 0"/>
          <p:cNvGraphicFramePr>
            <a:graphicFrameLocks noGrp="1" noChangeAspect="1"/>
          </p:cNvGraphicFramePr>
          <p:nvPr>
            <p:ph type="chart" idx="4294967295"/>
          </p:nvPr>
        </p:nvGraphicFramePr>
        <p:xfrm>
          <a:off x="1371600" y="1981200"/>
          <a:ext cx="7772400" cy="4114800"/>
        </p:xfrm>
        <a:graphic>
          <a:graphicData uri="http://schemas.openxmlformats.org/presentationml/2006/ole">
            <mc:AlternateContent xmlns:mc="http://schemas.openxmlformats.org/markup-compatibility/2006">
              <mc:Choice xmlns:v="urn:schemas-microsoft-com:vml" Requires="v">
                <p:oleObj spid="_x0000_s22542"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1714299-8A50-B645-AA6B-D94E7F70105B}" type="slidenum">
              <a:rPr lang="en-US" sz="1200" b="1">
                <a:solidFill>
                  <a:srgbClr val="FFFFFF"/>
                </a:solidFill>
              </a:rPr>
              <a:pPr algn="ctr" eaLnBrk="1" hangingPunct="1">
                <a:lnSpc>
                  <a:spcPct val="80000"/>
                </a:lnSpc>
              </a:pPr>
              <a:t>13</a:t>
            </a:fld>
            <a:endParaRPr lang="en-US" sz="1200" b="1">
              <a:solidFill>
                <a:srgbClr val="FFFFFF"/>
              </a:solidFill>
            </a:endParaRPr>
          </a:p>
        </p:txBody>
      </p:sp>
    </p:spTree>
    <p:extLst>
      <p:ext uri="{BB962C8B-B14F-4D97-AF65-F5344CB8AC3E}">
        <p14:creationId xmlns:p14="http://schemas.microsoft.com/office/powerpoint/2010/main" val="20324893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noChangeArrowheads="1"/>
          </p:cNvSpPr>
          <p:nvPr>
            <p:ph type="title" idx="4294967295"/>
          </p:nvPr>
        </p:nvSpPr>
        <p:spPr>
          <a:xfrm>
            <a:off x="914400" y="0"/>
            <a:ext cx="8229600" cy="1371600"/>
          </a:xfrm>
        </p:spPr>
        <p:txBody>
          <a:bodyPr/>
          <a:lstStyle/>
          <a:p>
            <a:pPr eaLnBrk="1" hangingPunct="1"/>
            <a:r>
              <a:rPr lang="en-US" sz="4000">
                <a:latin typeface="Mona Lisa Recut" charset="0"/>
              </a:rPr>
              <a:t>Faith Behavior Scores </a:t>
            </a:r>
            <a:br>
              <a:rPr lang="en-US" sz="4000">
                <a:latin typeface="Mona Lisa Recut" charset="0"/>
              </a:rPr>
            </a:br>
            <a:r>
              <a:rPr lang="en-US" sz="4000">
                <a:latin typeface="Mona Lisa Recut" charset="0"/>
              </a:rPr>
              <a:t>First-Year and Senior Time Periods</a:t>
            </a:r>
          </a:p>
        </p:txBody>
      </p:sp>
      <p:graphicFrame>
        <p:nvGraphicFramePr>
          <p:cNvPr id="36866" name="Object 0"/>
          <p:cNvGraphicFramePr>
            <a:graphicFrameLocks noGrp="1" noChangeAspect="1"/>
          </p:cNvGraphicFramePr>
          <p:nvPr>
            <p:ph type="chart" idx="4294967295"/>
          </p:nvPr>
        </p:nvGraphicFramePr>
        <p:xfrm>
          <a:off x="1371600" y="2057400"/>
          <a:ext cx="7772400" cy="4114800"/>
        </p:xfrm>
        <a:graphic>
          <a:graphicData uri="http://schemas.openxmlformats.org/presentationml/2006/ole">
            <mc:AlternateContent xmlns:mc="http://schemas.openxmlformats.org/markup-compatibility/2006">
              <mc:Choice xmlns:v="urn:schemas-microsoft-com:vml" Requires="v">
                <p:oleObj spid="_x0000_s23566"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4C12889-9D3D-5145-B5AB-96AC66D755D6}" type="slidenum">
              <a:rPr lang="en-US" sz="1200" b="1">
                <a:solidFill>
                  <a:srgbClr val="FFFFFF"/>
                </a:solidFill>
              </a:rPr>
              <a:pPr algn="ctr" eaLnBrk="1" hangingPunct="1">
                <a:lnSpc>
                  <a:spcPct val="80000"/>
                </a:lnSpc>
              </a:pPr>
              <a:t>14</a:t>
            </a:fld>
            <a:endParaRPr lang="en-US" sz="1200" b="1">
              <a:solidFill>
                <a:srgbClr val="FFFFFF"/>
              </a:solidFill>
            </a:endParaRPr>
          </a:p>
        </p:txBody>
      </p:sp>
    </p:spTree>
    <p:extLst>
      <p:ext uri="{BB962C8B-B14F-4D97-AF65-F5344CB8AC3E}">
        <p14:creationId xmlns:p14="http://schemas.microsoft.com/office/powerpoint/2010/main" val="345379532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idx="4294967295"/>
          </p:nvPr>
        </p:nvSpPr>
        <p:spPr>
          <a:xfrm>
            <a:off x="0" y="0"/>
            <a:ext cx="8229600" cy="1371600"/>
          </a:xfrm>
        </p:spPr>
        <p:txBody>
          <a:bodyPr/>
          <a:lstStyle/>
          <a:p>
            <a:pPr eaLnBrk="1" hangingPunct="1"/>
            <a:r>
              <a:rPr lang="en-US" sz="4000">
                <a:latin typeface="Mona Lisa Recut" charset="0"/>
              </a:rPr>
              <a:t>Faith Application Scores</a:t>
            </a:r>
            <a:br>
              <a:rPr lang="en-US" sz="4000">
                <a:latin typeface="Mona Lisa Recut" charset="0"/>
              </a:rPr>
            </a:br>
            <a:r>
              <a:rPr lang="en-US" sz="4000">
                <a:latin typeface="Mona Lisa Recut" charset="0"/>
              </a:rPr>
              <a:t>First-Year and Senior Time Periods</a:t>
            </a:r>
          </a:p>
        </p:txBody>
      </p:sp>
      <p:graphicFrame>
        <p:nvGraphicFramePr>
          <p:cNvPr id="37890" name="Object 0"/>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24590"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94280B4E-C7D8-AC4E-AA7E-468DA170CF38}" type="slidenum">
              <a:rPr lang="en-US" sz="1200" b="1">
                <a:solidFill>
                  <a:srgbClr val="FFFFFF"/>
                </a:solidFill>
              </a:rPr>
              <a:pPr algn="ctr" eaLnBrk="1" hangingPunct="1">
                <a:lnSpc>
                  <a:spcPct val="80000"/>
                </a:lnSpc>
              </a:pPr>
              <a:t>15</a:t>
            </a:fld>
            <a:endParaRPr lang="en-US" sz="1200" b="1">
              <a:solidFill>
                <a:srgbClr val="FFFFFF"/>
              </a:solidFill>
            </a:endParaRPr>
          </a:p>
        </p:txBody>
      </p:sp>
    </p:spTree>
    <p:extLst>
      <p:ext uri="{BB962C8B-B14F-4D97-AF65-F5344CB8AC3E}">
        <p14:creationId xmlns:p14="http://schemas.microsoft.com/office/powerpoint/2010/main" val="403986672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idx="4294967295"/>
          </p:nvPr>
        </p:nvSpPr>
        <p:spPr>
          <a:xfrm>
            <a:off x="0" y="0"/>
            <a:ext cx="8229600" cy="1371600"/>
          </a:xfrm>
        </p:spPr>
        <p:txBody>
          <a:bodyPr/>
          <a:lstStyle/>
          <a:p>
            <a:pPr eaLnBrk="1" hangingPunct="1"/>
            <a:r>
              <a:rPr lang="en-US" sz="4000">
                <a:latin typeface="Mona Lisa Recut" charset="0"/>
              </a:rPr>
              <a:t>Discernment Scores </a:t>
            </a:r>
            <a:br>
              <a:rPr lang="en-US" sz="4000">
                <a:latin typeface="Mona Lisa Recut" charset="0"/>
              </a:rPr>
            </a:br>
            <a:r>
              <a:rPr lang="en-US" sz="4000">
                <a:latin typeface="Mona Lisa Recut" charset="0"/>
              </a:rPr>
              <a:t>First-Year and Senior Time Periods</a:t>
            </a:r>
          </a:p>
        </p:txBody>
      </p:sp>
      <p:graphicFrame>
        <p:nvGraphicFramePr>
          <p:cNvPr id="38914" name="Object 5"/>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25614"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BAAE0489-0C19-0348-B739-1506148BBB3C}" type="slidenum">
              <a:rPr lang="en-US" sz="1200" b="1">
                <a:solidFill>
                  <a:srgbClr val="FFFFFF"/>
                </a:solidFill>
              </a:rPr>
              <a:pPr algn="ctr" eaLnBrk="1" hangingPunct="1">
                <a:lnSpc>
                  <a:spcPct val="80000"/>
                </a:lnSpc>
              </a:pPr>
              <a:t>16</a:t>
            </a:fld>
            <a:endParaRPr lang="en-US" sz="1200" b="1">
              <a:solidFill>
                <a:srgbClr val="FFFFFF"/>
              </a:solidFill>
            </a:endParaRPr>
          </a:p>
        </p:txBody>
      </p:sp>
    </p:spTree>
    <p:extLst>
      <p:ext uri="{BB962C8B-B14F-4D97-AF65-F5344CB8AC3E}">
        <p14:creationId xmlns:p14="http://schemas.microsoft.com/office/powerpoint/2010/main" val="11203400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idx="4294967295"/>
          </p:nvPr>
        </p:nvSpPr>
        <p:spPr>
          <a:xfrm>
            <a:off x="0" y="0"/>
            <a:ext cx="8229600" cy="1371600"/>
          </a:xfrm>
        </p:spPr>
        <p:txBody>
          <a:bodyPr/>
          <a:lstStyle/>
          <a:p>
            <a:pPr eaLnBrk="1" hangingPunct="1"/>
            <a:r>
              <a:rPr lang="en-US" sz="4000">
                <a:latin typeface="Mona Lisa Recut" charset="0"/>
              </a:rPr>
              <a:t>Service Scores</a:t>
            </a:r>
            <a:br>
              <a:rPr lang="en-US" sz="4000">
                <a:latin typeface="Mona Lisa Recut" charset="0"/>
              </a:rPr>
            </a:br>
            <a:r>
              <a:rPr lang="en-US" sz="4000">
                <a:latin typeface="Mona Lisa Recut" charset="0"/>
              </a:rPr>
              <a:t>First-Year and Senior Time Periods</a:t>
            </a:r>
          </a:p>
        </p:txBody>
      </p:sp>
      <p:graphicFrame>
        <p:nvGraphicFramePr>
          <p:cNvPr id="39938" name="Object 5"/>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26638"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19F17ED-A41D-AC45-B6CF-D408F5427CED}" type="slidenum">
              <a:rPr lang="en-US" sz="1200" b="1">
                <a:solidFill>
                  <a:srgbClr val="FFFFFF"/>
                </a:solidFill>
              </a:rPr>
              <a:pPr algn="ctr" eaLnBrk="1" hangingPunct="1">
                <a:lnSpc>
                  <a:spcPct val="80000"/>
                </a:lnSpc>
              </a:pPr>
              <a:t>17</a:t>
            </a:fld>
            <a:endParaRPr lang="en-US" sz="1200" b="1">
              <a:solidFill>
                <a:srgbClr val="FFFFFF"/>
              </a:solidFill>
            </a:endParaRPr>
          </a:p>
        </p:txBody>
      </p:sp>
    </p:spTree>
    <p:extLst>
      <p:ext uri="{BB962C8B-B14F-4D97-AF65-F5344CB8AC3E}">
        <p14:creationId xmlns:p14="http://schemas.microsoft.com/office/powerpoint/2010/main" val="7726889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1350963" y="685800"/>
            <a:ext cx="7793037" cy="1004888"/>
          </a:xfrm>
        </p:spPr>
        <p:txBody>
          <a:bodyPr>
            <a:normAutofit fontScale="90000"/>
          </a:bodyPr>
          <a:lstStyle/>
          <a:p>
            <a:pPr eaLnBrk="1" hangingPunct="1"/>
            <a:r>
              <a:rPr lang="en-US" sz="4000" b="1">
                <a:latin typeface="Times New Roman" charset="0"/>
                <a:cs typeface="Times New Roman" charset="0"/>
              </a:rPr>
              <a:t>Factors Contributing to Spiritual Growth in International Programs</a:t>
            </a:r>
          </a:p>
        </p:txBody>
      </p:sp>
      <p:sp>
        <p:nvSpPr>
          <p:cNvPr id="40962" name="Rectangle 3"/>
          <p:cNvSpPr>
            <a:spLocks noGrp="1" noChangeArrowheads="1"/>
          </p:cNvSpPr>
          <p:nvPr>
            <p:ph type="body" idx="4294967295"/>
          </p:nvPr>
        </p:nvSpPr>
        <p:spPr>
          <a:xfrm>
            <a:off x="1371600" y="2438400"/>
            <a:ext cx="7772400" cy="4114800"/>
          </a:xfrm>
        </p:spPr>
        <p:txBody>
          <a:bodyPr/>
          <a:lstStyle/>
          <a:p>
            <a:pPr marL="319088" indent="-319088" eaLnBrk="1" hangingPunct="1">
              <a:buFontTx/>
              <a:buChar char="•"/>
            </a:pPr>
            <a:r>
              <a:rPr lang="en-US" sz="3200">
                <a:latin typeface="Times New Roman" charset="0"/>
                <a:cs typeface="Times New Roman" charset="0"/>
              </a:rPr>
              <a:t>Travel</a:t>
            </a:r>
          </a:p>
          <a:p>
            <a:pPr marL="639763" lvl="1" indent="-273050" eaLnBrk="1" hangingPunct="1"/>
            <a:r>
              <a:rPr lang="en-US" sz="2800" b="1">
                <a:latin typeface="Times New Roman" charset="0"/>
                <a:cs typeface="Times New Roman" charset="0"/>
              </a:rPr>
              <a:t>Departure &amp; Initiation</a:t>
            </a:r>
          </a:p>
          <a:p>
            <a:pPr marL="319088" indent="-319088" eaLnBrk="1" hangingPunct="1">
              <a:buFontTx/>
              <a:buChar char="•"/>
            </a:pPr>
            <a:r>
              <a:rPr lang="en-US" sz="3200">
                <a:latin typeface="Times New Roman" charset="0"/>
                <a:cs typeface="Times New Roman" charset="0"/>
              </a:rPr>
              <a:t>Mentoring</a:t>
            </a:r>
          </a:p>
          <a:p>
            <a:pPr marL="639763" lvl="1" indent="-273050" eaLnBrk="1" hangingPunct="1"/>
            <a:r>
              <a:rPr lang="en-US" sz="2800" b="1">
                <a:latin typeface="Times New Roman" charset="0"/>
                <a:cs typeface="Times New Roman" charset="0"/>
              </a:rPr>
              <a:t>Initiation</a:t>
            </a:r>
            <a:endParaRPr lang="en-US" sz="3200" b="1">
              <a:latin typeface="Times New Roman" charset="0"/>
              <a:cs typeface="Times New Roman" charset="0"/>
            </a:endParaRPr>
          </a:p>
          <a:p>
            <a:pPr marL="319088" indent="-319088" eaLnBrk="1" hangingPunct="1">
              <a:buFontTx/>
              <a:buChar char="•"/>
            </a:pPr>
            <a:r>
              <a:rPr lang="en-US" sz="3200">
                <a:latin typeface="Times New Roman" charset="0"/>
                <a:cs typeface="Times New Roman" charset="0"/>
              </a:rPr>
              <a:t>Community</a:t>
            </a:r>
          </a:p>
          <a:p>
            <a:pPr marL="639763" lvl="1" indent="-273050" eaLnBrk="1" hangingPunct="1"/>
            <a:r>
              <a:rPr lang="en-US" sz="2800" b="1">
                <a:latin typeface="Times New Roman" charset="0"/>
                <a:cs typeface="Times New Roman" charset="0"/>
              </a:rPr>
              <a:t>Initiation &amp; Return</a:t>
            </a:r>
          </a:p>
          <a:p>
            <a:pPr marL="319088" indent="-319088" eaLnBrk="1" hangingPunct="1">
              <a:buFontTx/>
              <a:buChar char="•"/>
            </a:pPr>
            <a:endParaRPr lang="en-US" sz="3200">
              <a:latin typeface="Times New Roman" charset="0"/>
              <a:cs typeface="Times New Roman" charset="0"/>
            </a:endParaRPr>
          </a:p>
        </p:txBody>
      </p:sp>
      <p:sp>
        <p:nvSpPr>
          <p:cNvPr id="4096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DA31E2C5-E7DB-A74D-962C-DB901F584CA6}" type="slidenum">
              <a:rPr lang="en-US" sz="1200" b="1">
                <a:solidFill>
                  <a:srgbClr val="FFFFFF"/>
                </a:solidFill>
              </a:rPr>
              <a:pPr algn="ctr" eaLnBrk="1" hangingPunct="1">
                <a:lnSpc>
                  <a:spcPct val="80000"/>
                </a:lnSpc>
              </a:pPr>
              <a:t>18</a:t>
            </a:fld>
            <a:endParaRPr lang="en-US" sz="1200" b="1">
              <a:solidFill>
                <a:srgbClr val="FFFFFF"/>
              </a:solidFill>
            </a:endParaRPr>
          </a:p>
        </p:txBody>
      </p:sp>
    </p:spTree>
    <p:extLst>
      <p:ext uri="{BB962C8B-B14F-4D97-AF65-F5344CB8AC3E}">
        <p14:creationId xmlns:p14="http://schemas.microsoft.com/office/powerpoint/2010/main" val="33529469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1350963" y="1066800"/>
            <a:ext cx="7793037" cy="1462088"/>
          </a:xfrm>
        </p:spPr>
        <p:txBody>
          <a:bodyPr>
            <a:normAutofit fontScale="90000"/>
          </a:bodyPr>
          <a:lstStyle/>
          <a:p>
            <a:pPr eaLnBrk="1" hangingPunct="1"/>
            <a:r>
              <a:rPr lang="en-US" sz="3600" b="1" dirty="0" smtClean="0">
                <a:latin typeface="Times New Roman" charset="0"/>
                <a:cs typeface="Times New Roman" charset="0"/>
              </a:rPr>
              <a:t>Travel</a:t>
            </a:r>
            <a:r>
              <a:rPr lang="en-US" sz="3600" b="1" dirty="0">
                <a:latin typeface="Times New Roman" charset="0"/>
                <a:cs typeface="Times New Roman" charset="0"/>
              </a:rPr>
              <a:t/>
            </a:r>
            <a:br>
              <a:rPr lang="en-US" sz="3600" b="1" dirty="0">
                <a:latin typeface="Times New Roman" charset="0"/>
                <a:cs typeface="Times New Roman" charset="0"/>
              </a:rPr>
            </a:br>
            <a:r>
              <a:rPr lang="en-US" sz="2800" b="1" dirty="0">
                <a:latin typeface="Times New Roman" charset="0"/>
                <a:cs typeface="Times New Roman" charset="0"/>
              </a:rPr>
              <a:t>What has been the most spiritually challenging part of your International Program experience?</a:t>
            </a:r>
            <a:r>
              <a:rPr lang="en-US" sz="4000" b="1" dirty="0">
                <a:latin typeface="Times New Roman" charset="0"/>
                <a:cs typeface="Times New Roman" charset="0"/>
              </a:rPr>
              <a:t/>
            </a:r>
            <a:br>
              <a:rPr lang="en-US" sz="4000" b="1" dirty="0">
                <a:latin typeface="Times New Roman" charset="0"/>
                <a:cs typeface="Times New Roman" charset="0"/>
              </a:rPr>
            </a:br>
            <a:endParaRPr lang="en-US" sz="4000" dirty="0">
              <a:latin typeface="Times New Roman" charset="0"/>
              <a:cs typeface="Times New Roman" charset="0"/>
            </a:endParaRPr>
          </a:p>
        </p:txBody>
      </p:sp>
      <p:sp>
        <p:nvSpPr>
          <p:cNvPr id="41986" name="Rectangle 3"/>
          <p:cNvSpPr>
            <a:spLocks noGrp="1" noChangeArrowheads="1"/>
          </p:cNvSpPr>
          <p:nvPr>
            <p:ph type="body" idx="4294967295"/>
          </p:nvPr>
        </p:nvSpPr>
        <p:spPr>
          <a:xfrm>
            <a:off x="838200" y="2743200"/>
            <a:ext cx="8305800" cy="3352800"/>
          </a:xfrm>
        </p:spPr>
        <p:txBody>
          <a:bodyPr/>
          <a:lstStyle/>
          <a:p>
            <a:pPr marL="319088" indent="-319088" eaLnBrk="1" hangingPunct="1">
              <a:buFontTx/>
              <a:buChar char="•"/>
            </a:pPr>
            <a:r>
              <a:rPr lang="en-US" sz="1700">
                <a:latin typeface="Times New Roman" charset="0"/>
                <a:cs typeface="Times New Roman" charset="0"/>
              </a:rPr>
              <a:t>This has been the hardest but also the best year of my life. Living overseas forced me to either embrace or reject what I have believed all my life.  It removed my safety nets.</a:t>
            </a:r>
          </a:p>
          <a:p>
            <a:pPr marL="319088" indent="-319088" eaLnBrk="1" hangingPunct="1">
              <a:buFontTx/>
              <a:buChar char="•"/>
            </a:pPr>
            <a:r>
              <a:rPr lang="en-US" sz="1700">
                <a:latin typeface="Times New Roman" charset="0"/>
                <a:cs typeface="Times New Roman" charset="0"/>
              </a:rPr>
              <a:t>I have grown through having to lean on God in almost every situation: from traveling to school to just living in a different culture, speaking another language. </a:t>
            </a:r>
          </a:p>
          <a:p>
            <a:pPr marL="319088" indent="-319088" eaLnBrk="1" hangingPunct="1">
              <a:buFontTx/>
              <a:buChar char="•"/>
            </a:pPr>
            <a:r>
              <a:rPr lang="en-US" sz="1700">
                <a:latin typeface="Times New Roman" charset="0"/>
                <a:cs typeface="Times New Roman" charset="0"/>
              </a:rPr>
              <a:t>My month long trip to Africa between semesters challenged my sense of self.</a:t>
            </a:r>
          </a:p>
          <a:p>
            <a:pPr marL="319088" indent="-319088" eaLnBrk="1" hangingPunct="1">
              <a:buFontTx/>
              <a:buChar char="•"/>
            </a:pPr>
            <a:r>
              <a:rPr lang="en-US" sz="1700">
                <a:latin typeface="Times New Roman" charset="0"/>
                <a:cs typeface="Times New Roman" charset="0"/>
              </a:rPr>
              <a:t>Traveling alone over Christmas Vacation showed me how to  depend on the grace of God for support. </a:t>
            </a:r>
          </a:p>
          <a:p>
            <a:pPr marL="319088" indent="-319088" eaLnBrk="1" hangingPunct="1">
              <a:buFontTx/>
              <a:buChar char="•"/>
            </a:pPr>
            <a:r>
              <a:rPr lang="en-US" sz="1700">
                <a:latin typeface="Times New Roman" charset="0"/>
                <a:cs typeface="Times New Roman" charset="0"/>
              </a:rPr>
              <a:t>A person I met in Greece helped me realize my selfishness, making me want to be more generous.</a:t>
            </a:r>
          </a:p>
          <a:p>
            <a:pPr marL="319088" indent="-319088" eaLnBrk="1" hangingPunct="1"/>
            <a:endParaRPr lang="en-US" sz="1700">
              <a:latin typeface="Times New Roman" charset="0"/>
              <a:cs typeface="Times New Roman" charset="0"/>
            </a:endParaRPr>
          </a:p>
        </p:txBody>
      </p:sp>
      <p:sp>
        <p:nvSpPr>
          <p:cNvPr id="41987"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C354F264-E730-DC4B-95F0-EFACAD139762}" type="slidenum">
              <a:rPr lang="en-US" sz="1200" b="1">
                <a:solidFill>
                  <a:srgbClr val="FFFFFF"/>
                </a:solidFill>
              </a:rPr>
              <a:pPr algn="ctr" eaLnBrk="1" hangingPunct="1">
                <a:lnSpc>
                  <a:spcPct val="80000"/>
                </a:lnSpc>
              </a:pPr>
              <a:t>19</a:t>
            </a:fld>
            <a:endParaRPr lang="en-US" sz="1200" b="1">
              <a:solidFill>
                <a:srgbClr val="FFFFFF"/>
              </a:solidFill>
            </a:endParaRPr>
          </a:p>
        </p:txBody>
      </p:sp>
    </p:spTree>
    <p:extLst>
      <p:ext uri="{BB962C8B-B14F-4D97-AF65-F5344CB8AC3E}">
        <p14:creationId xmlns:p14="http://schemas.microsoft.com/office/powerpoint/2010/main" val="339899204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noChangeArrowheads="1"/>
          </p:cNvSpPr>
          <p:nvPr>
            <p:ph type="title" idx="4294967295"/>
          </p:nvPr>
        </p:nvSpPr>
        <p:spPr>
          <a:xfrm>
            <a:off x="913217" y="533400"/>
            <a:ext cx="8229600" cy="1143000"/>
          </a:xfrm>
        </p:spPr>
        <p:txBody>
          <a:bodyPr rtlCol="0">
            <a:normAutofit fontScale="90000"/>
          </a:bodyPr>
          <a:lstStyle/>
          <a:p>
            <a:pPr eaLnBrk="1" fontAlgn="auto" hangingPunct="1">
              <a:spcAft>
                <a:spcPts val="0"/>
              </a:spcAft>
              <a:defRPr/>
            </a:pPr>
            <a:r>
              <a:rPr lang="en-US" sz="3600" b="1" dirty="0">
                <a:solidFill>
                  <a:srgbClr val="002060"/>
                </a:solidFill>
                <a:latin typeface="Times New Roman" charset="0"/>
                <a:ea typeface="+mj-ea"/>
                <a:cs typeface="Times New Roman" charset="0"/>
              </a:rPr>
              <a:t>Literature Review Highlights</a:t>
            </a:r>
            <a:br>
              <a:rPr lang="en-US" sz="3600" b="1" dirty="0">
                <a:solidFill>
                  <a:srgbClr val="002060"/>
                </a:solidFill>
                <a:latin typeface="Times New Roman" charset="0"/>
                <a:ea typeface="+mj-ea"/>
                <a:cs typeface="Times New Roman" charset="0"/>
              </a:rPr>
            </a:br>
            <a:endParaRPr lang="en-US" sz="3600" b="1" dirty="0">
              <a:solidFill>
                <a:srgbClr val="002060"/>
              </a:solidFill>
              <a:latin typeface="Times New Roman" charset="0"/>
              <a:ea typeface="+mj-ea"/>
              <a:cs typeface="Times New Roman" charset="0"/>
            </a:endParaRPr>
          </a:p>
        </p:txBody>
      </p:sp>
      <p:sp>
        <p:nvSpPr>
          <p:cNvPr id="16386" name="Rectangle 6"/>
          <p:cNvSpPr>
            <a:spLocks noGrp="1" noChangeArrowheads="1"/>
          </p:cNvSpPr>
          <p:nvPr>
            <p:ph type="body" idx="4294967295"/>
          </p:nvPr>
        </p:nvSpPr>
        <p:spPr>
          <a:xfrm>
            <a:off x="1066800" y="1371600"/>
            <a:ext cx="7848600" cy="4876800"/>
          </a:xfrm>
        </p:spPr>
        <p:txBody>
          <a:bodyPr rtlCol="0">
            <a:normAutofit fontScale="92500" lnSpcReduction="20000"/>
          </a:bodyPr>
          <a:lstStyle/>
          <a:p>
            <a:pPr eaLnBrk="1" fontAlgn="auto" hangingPunct="1">
              <a:spcBef>
                <a:spcPct val="0"/>
              </a:spcBef>
              <a:spcAft>
                <a:spcPts val="0"/>
              </a:spcAft>
              <a:buFont typeface="Wingdings" charset="0"/>
              <a:buChar char="§"/>
              <a:defRPr/>
            </a:pPr>
            <a:r>
              <a:rPr sz="3400" dirty="0">
                <a:solidFill>
                  <a:schemeClr val="tx1"/>
                </a:solidFill>
                <a:latin typeface="Times New Roman" charset="0"/>
                <a:cs typeface="Times New Roman" charset="0"/>
              </a:rPr>
              <a:t>Spirituality in Higher Education, UCLA</a:t>
            </a:r>
          </a:p>
          <a:p>
            <a:pPr marL="1097280" lvl="3" indent="-182880" eaLnBrk="1" fontAlgn="auto" hangingPunct="1">
              <a:spcBef>
                <a:spcPct val="0"/>
              </a:spcBef>
              <a:spcAft>
                <a:spcPts val="0"/>
              </a:spcAft>
              <a:buFont typeface="Wingdings" charset="0"/>
              <a:buChar char="§"/>
              <a:defRPr/>
            </a:pPr>
            <a:r>
              <a:rPr sz="2000" dirty="0" smtClean="0">
                <a:solidFill>
                  <a:schemeClr val="tx1"/>
                </a:solidFill>
                <a:latin typeface="Times New Roman" charset="0"/>
                <a:cs typeface="Times New Roman" charset="0"/>
              </a:rPr>
              <a:t>Cultivating </a:t>
            </a:r>
            <a:r>
              <a:rPr sz="2000" dirty="0">
                <a:solidFill>
                  <a:schemeClr val="tx1"/>
                </a:solidFill>
                <a:latin typeface="Times New Roman" charset="0"/>
                <a:cs typeface="Times New Roman" charset="0"/>
              </a:rPr>
              <a:t>the Spirit – Astin, Astin, &amp; Lindholm</a:t>
            </a:r>
          </a:p>
          <a:p>
            <a:pPr eaLnBrk="1" fontAlgn="auto" hangingPunct="1">
              <a:spcBef>
                <a:spcPct val="0"/>
              </a:spcBef>
              <a:spcAft>
                <a:spcPts val="0"/>
              </a:spcAft>
              <a:buFont typeface="Wingdings" charset="0"/>
              <a:buChar char="§"/>
              <a:defRPr/>
            </a:pPr>
            <a:r>
              <a:rPr sz="3400" dirty="0">
                <a:solidFill>
                  <a:schemeClr val="tx1"/>
                </a:solidFill>
                <a:latin typeface="Times New Roman" charset="0"/>
                <a:cs typeface="Times New Roman" charset="0"/>
              </a:rPr>
              <a:t>Christian Smith, Notre Dame</a:t>
            </a:r>
          </a:p>
          <a:p>
            <a:pPr marL="1097280" lvl="3" indent="-182880" eaLnBrk="1" fontAlgn="auto" hangingPunct="1">
              <a:spcBef>
                <a:spcPct val="0"/>
              </a:spcBef>
              <a:spcAft>
                <a:spcPts val="0"/>
              </a:spcAft>
              <a:buFont typeface="Wingdings" charset="0"/>
              <a:buChar char="§"/>
              <a:defRPr/>
            </a:pPr>
            <a:r>
              <a:rPr lang="en-US" sz="2000" dirty="0">
                <a:solidFill>
                  <a:schemeClr val="tx1"/>
                </a:solidFill>
                <a:latin typeface="Times New Roman" charset="0"/>
                <a:cs typeface="Times New Roman" charset="0"/>
              </a:rPr>
              <a:t>Moralistic Therapeutic Deism</a:t>
            </a:r>
          </a:p>
          <a:p>
            <a:pPr eaLnBrk="1" fontAlgn="auto" hangingPunct="1">
              <a:spcBef>
                <a:spcPct val="0"/>
              </a:spcBef>
              <a:spcAft>
                <a:spcPts val="0"/>
              </a:spcAft>
              <a:buFont typeface="Wingdings" charset="0"/>
              <a:buChar char="§"/>
              <a:defRPr/>
            </a:pPr>
            <a:r>
              <a:rPr sz="3400" dirty="0" smtClean="0">
                <a:solidFill>
                  <a:schemeClr val="tx1"/>
                </a:solidFill>
                <a:latin typeface="Times New Roman" charset="0"/>
                <a:cs typeface="Times New Roman" charset="0"/>
              </a:rPr>
              <a:t>Tim </a:t>
            </a:r>
            <a:r>
              <a:rPr sz="3400" dirty="0">
                <a:solidFill>
                  <a:schemeClr val="tx1"/>
                </a:solidFill>
                <a:latin typeface="Times New Roman" charset="0"/>
                <a:cs typeface="Times New Roman" charset="0"/>
              </a:rPr>
              <a:t>Clydesdale, </a:t>
            </a:r>
            <a:r>
              <a:rPr lang="en-US" sz="3400" dirty="0" smtClean="0">
                <a:solidFill>
                  <a:schemeClr val="tx1"/>
                </a:solidFill>
                <a:latin typeface="Times New Roman" charset="0"/>
                <a:cs typeface="Times New Roman" charset="0"/>
              </a:rPr>
              <a:t>Lilly Endowment Scholar</a:t>
            </a:r>
            <a:endParaRPr sz="3400" dirty="0">
              <a:solidFill>
                <a:schemeClr val="tx1"/>
              </a:solidFill>
              <a:latin typeface="Times New Roman" charset="0"/>
              <a:cs typeface="Times New Roman" charset="0"/>
            </a:endParaRPr>
          </a:p>
          <a:p>
            <a:pPr lvl="1">
              <a:buFontTx/>
              <a:buChar char="•"/>
            </a:pPr>
            <a:r>
              <a:rPr lang="en-US" sz="3400" dirty="0" smtClean="0">
                <a:latin typeface="Times New Roman" charset="0"/>
                <a:cs typeface="Times New Roman" charset="0"/>
              </a:rPr>
              <a:t>Benefits </a:t>
            </a:r>
            <a:r>
              <a:rPr lang="en-US" sz="3400" dirty="0">
                <a:latin typeface="Times New Roman" charset="0"/>
                <a:cs typeface="Times New Roman" charset="0"/>
              </a:rPr>
              <a:t>of Vocation School Initiatives</a:t>
            </a:r>
          </a:p>
          <a:p>
            <a:pPr lvl="2"/>
            <a:r>
              <a:rPr lang="en-US" sz="3400" dirty="0" smtClean="0">
                <a:latin typeface="Times New Roman" charset="0"/>
                <a:cs typeface="Times New Roman" charset="0"/>
              </a:rPr>
              <a:t>Retention</a:t>
            </a:r>
            <a:endParaRPr lang="en-US" sz="3400" dirty="0">
              <a:latin typeface="Times New Roman" charset="0"/>
              <a:cs typeface="Times New Roman" charset="0"/>
            </a:endParaRPr>
          </a:p>
          <a:p>
            <a:pPr lvl="2"/>
            <a:r>
              <a:rPr lang="en-US" sz="3400" dirty="0">
                <a:latin typeface="Times New Roman" charset="0"/>
                <a:cs typeface="Times New Roman" charset="0"/>
              </a:rPr>
              <a:t>Life Discernment </a:t>
            </a:r>
            <a:r>
              <a:rPr lang="en-US" sz="3400" dirty="0" smtClean="0">
                <a:latin typeface="Times New Roman" charset="0"/>
                <a:cs typeface="Times New Roman" charset="0"/>
              </a:rPr>
              <a:t>&amp; </a:t>
            </a:r>
            <a:r>
              <a:rPr lang="en-US" sz="3400" dirty="0">
                <a:latin typeface="Times New Roman" charset="0"/>
                <a:cs typeface="Times New Roman" charset="0"/>
              </a:rPr>
              <a:t>Resilience </a:t>
            </a:r>
            <a:r>
              <a:rPr lang="en-US" sz="3400" dirty="0" smtClean="0">
                <a:latin typeface="Times New Roman" charset="0"/>
                <a:cs typeface="Times New Roman" charset="0"/>
              </a:rPr>
              <a:t>to Adversity</a:t>
            </a:r>
            <a:endParaRPr lang="en-US" altLang="ja-JP" sz="3400" dirty="0">
              <a:latin typeface="Times New Roman" charset="0"/>
              <a:cs typeface="Times New Roman" charset="0"/>
            </a:endParaRPr>
          </a:p>
          <a:p>
            <a:pPr lvl="2"/>
            <a:r>
              <a:rPr lang="en-US" sz="3400" dirty="0" smtClean="0">
                <a:latin typeface="Times New Roman" charset="0"/>
                <a:cs typeface="Times New Roman" charset="0"/>
              </a:rPr>
              <a:t>Students Seek </a:t>
            </a:r>
            <a:r>
              <a:rPr lang="en-US" sz="3400" dirty="0">
                <a:latin typeface="Times New Roman" charset="0"/>
                <a:cs typeface="Times New Roman" charset="0"/>
              </a:rPr>
              <a:t>Mentorship</a:t>
            </a:r>
          </a:p>
          <a:p>
            <a:pPr lvl="2"/>
            <a:r>
              <a:rPr lang="en-US" sz="3400" dirty="0">
                <a:latin typeface="Times New Roman" charset="0"/>
                <a:cs typeface="Times New Roman" charset="0"/>
              </a:rPr>
              <a:t>Spiritual Maturity </a:t>
            </a:r>
            <a:r>
              <a:rPr lang="en-US" sz="3400" dirty="0" smtClean="0">
                <a:latin typeface="Times New Roman" charset="0"/>
                <a:cs typeface="Times New Roman" charset="0"/>
              </a:rPr>
              <a:t>Increases</a:t>
            </a:r>
            <a:endParaRPr lang="en-US" sz="3400" dirty="0">
              <a:latin typeface="Times New Roman" charset="0"/>
              <a:cs typeface="Times New Roman" charset="0"/>
            </a:endParaRPr>
          </a:p>
          <a:p>
            <a:pPr marL="914400" lvl="3" indent="0" eaLnBrk="1" fontAlgn="auto" hangingPunct="1">
              <a:spcBef>
                <a:spcPct val="0"/>
              </a:spcBef>
              <a:spcAft>
                <a:spcPts val="0"/>
              </a:spcAft>
              <a:buNone/>
              <a:defRPr/>
            </a:pPr>
            <a:endParaRPr lang="en-US" dirty="0">
              <a:solidFill>
                <a:schemeClr val="tx1"/>
              </a:solidFill>
              <a:latin typeface="Times New Roman" charset="0"/>
              <a:cs typeface="Times New Roman" charset="0"/>
            </a:endParaRPr>
          </a:p>
        </p:txBody>
      </p:sp>
    </p:spTree>
    <p:extLst>
      <p:ext uri="{BB962C8B-B14F-4D97-AF65-F5344CB8AC3E}">
        <p14:creationId xmlns:p14="http://schemas.microsoft.com/office/powerpoint/2010/main" val="36986438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1350963" y="1447800"/>
            <a:ext cx="7793037" cy="914400"/>
          </a:xfrm>
        </p:spPr>
        <p:txBody>
          <a:bodyPr>
            <a:normAutofit fontScale="90000"/>
          </a:bodyPr>
          <a:lstStyle/>
          <a:p>
            <a:pPr eaLnBrk="1" hangingPunct="1"/>
            <a:r>
              <a:rPr lang="en-US" sz="3200" b="1">
                <a:latin typeface="Times New Roman" charset="0"/>
                <a:cs typeface="Times New Roman" charset="0"/>
              </a:rPr>
              <a:t>Mentoring</a:t>
            </a:r>
            <a:br>
              <a:rPr lang="en-US" sz="3200" b="1">
                <a:latin typeface="Times New Roman" charset="0"/>
                <a:cs typeface="Times New Roman" charset="0"/>
              </a:rPr>
            </a:br>
            <a:r>
              <a:rPr lang="en-US" sz="2800" b="1">
                <a:latin typeface="Times New Roman" charset="0"/>
                <a:cs typeface="Times New Roman" charset="0"/>
              </a:rPr>
              <a:t>Who has been most instrumental in helping </a:t>
            </a:r>
            <a:br>
              <a:rPr lang="en-US" sz="2800" b="1">
                <a:latin typeface="Times New Roman" charset="0"/>
                <a:cs typeface="Times New Roman" charset="0"/>
              </a:rPr>
            </a:br>
            <a:r>
              <a:rPr lang="en-US" sz="2800" b="1">
                <a:latin typeface="Times New Roman" charset="0"/>
                <a:cs typeface="Times New Roman" charset="0"/>
              </a:rPr>
              <a:t>you grow spiritually? Why?</a:t>
            </a:r>
            <a:r>
              <a:rPr lang="en-US" sz="3200">
                <a:latin typeface="Times New Roman" charset="0"/>
                <a:cs typeface="Times New Roman" charset="0"/>
              </a:rPr>
              <a:t/>
            </a:r>
            <a:br>
              <a:rPr lang="en-US" sz="3200">
                <a:latin typeface="Times New Roman" charset="0"/>
                <a:cs typeface="Times New Roman" charset="0"/>
              </a:rPr>
            </a:br>
            <a:endParaRPr lang="en-US" sz="2400">
              <a:latin typeface="Times New Roman" charset="0"/>
              <a:cs typeface="Times New Roman" charset="0"/>
            </a:endParaRPr>
          </a:p>
        </p:txBody>
      </p:sp>
      <p:sp>
        <p:nvSpPr>
          <p:cNvPr id="43010" name="Rectangle 3"/>
          <p:cNvSpPr>
            <a:spLocks noGrp="1" noChangeArrowheads="1"/>
          </p:cNvSpPr>
          <p:nvPr>
            <p:ph type="body" sz="half" idx="4294967295"/>
          </p:nvPr>
        </p:nvSpPr>
        <p:spPr>
          <a:xfrm>
            <a:off x="914400" y="2438400"/>
            <a:ext cx="7620000" cy="3200400"/>
          </a:xfrm>
        </p:spPr>
        <p:txBody>
          <a:bodyPr/>
          <a:lstStyle/>
          <a:p>
            <a:pPr marL="319088" indent="-319088" eaLnBrk="1" hangingPunct="1">
              <a:lnSpc>
                <a:spcPct val="80000"/>
              </a:lnSpc>
              <a:buFontTx/>
              <a:buChar char="•"/>
            </a:pPr>
            <a:endParaRPr lang="en-US" sz="1500" dirty="0">
              <a:latin typeface="Times New Roman" charset="0"/>
              <a:cs typeface="Times New Roman" charset="0"/>
            </a:endParaRPr>
          </a:p>
          <a:p>
            <a:pPr marL="319088" indent="-319088" eaLnBrk="1" hangingPunct="1">
              <a:lnSpc>
                <a:spcPct val="80000"/>
              </a:lnSpc>
              <a:buFontTx/>
              <a:buChar char="•"/>
            </a:pPr>
            <a:r>
              <a:rPr lang="en-US" sz="1700" dirty="0">
                <a:latin typeface="Times New Roman" charset="0"/>
                <a:cs typeface="Times New Roman" charset="0"/>
              </a:rPr>
              <a:t>One of the other students in the program made me challenge myself and helped me grow spiritually.</a:t>
            </a:r>
          </a:p>
          <a:p>
            <a:pPr marL="319088" indent="-319088" eaLnBrk="1" hangingPunct="1">
              <a:lnSpc>
                <a:spcPct val="80000"/>
              </a:lnSpc>
              <a:buFontTx/>
              <a:buChar char="•"/>
            </a:pPr>
            <a:r>
              <a:rPr lang="en-US" sz="1700" dirty="0">
                <a:latin typeface="Times New Roman" charset="0"/>
                <a:cs typeface="Times New Roman" charset="0"/>
              </a:rPr>
              <a:t>The host family impacted me the most because we are in worship with them and they are the leaders that we look up to in the house. </a:t>
            </a:r>
          </a:p>
          <a:p>
            <a:pPr marL="319088" indent="-319088" eaLnBrk="1" hangingPunct="1">
              <a:lnSpc>
                <a:spcPct val="80000"/>
              </a:lnSpc>
              <a:buFontTx/>
              <a:buChar char="•"/>
            </a:pPr>
            <a:r>
              <a:rPr lang="en-US" sz="1700" dirty="0">
                <a:latin typeface="Times New Roman" charset="0"/>
                <a:cs typeface="Times New Roman" charset="0"/>
              </a:rPr>
              <a:t>When I felt weak, my faculty </a:t>
            </a:r>
            <a:r>
              <a:rPr lang="ja-JP" altLang="en-US" sz="1700" dirty="0">
                <a:latin typeface="Times New Roman" charset="0"/>
                <a:ea typeface="ＭＳ 明朝" charset="0"/>
                <a:cs typeface="ＭＳ 明朝" charset="0"/>
              </a:rPr>
              <a:t>“</a:t>
            </a:r>
            <a:r>
              <a:rPr lang="en-US" altLang="ja-JP" sz="1700" dirty="0">
                <a:latin typeface="Times New Roman" charset="0"/>
                <a:cs typeface="Times New Roman" charset="0"/>
              </a:rPr>
              <a:t>mom</a:t>
            </a:r>
            <a:r>
              <a:rPr lang="ja-JP" altLang="en-US" sz="1700" dirty="0">
                <a:latin typeface="Times New Roman" charset="0"/>
                <a:ea typeface="ＭＳ 明朝" charset="0"/>
                <a:cs typeface="ＭＳ 明朝" charset="0"/>
              </a:rPr>
              <a:t>”</a:t>
            </a:r>
            <a:r>
              <a:rPr lang="en-US" altLang="ja-JP" sz="1700" dirty="0">
                <a:latin typeface="Times New Roman" charset="0"/>
                <a:cs typeface="Times New Roman" charset="0"/>
              </a:rPr>
              <a:t> knew and was someone that would come up to me and ask what was wrong. She would help me understand and trust in God. </a:t>
            </a:r>
          </a:p>
          <a:p>
            <a:pPr marL="319088" indent="-319088" eaLnBrk="1" hangingPunct="1">
              <a:lnSpc>
                <a:spcPct val="80000"/>
              </a:lnSpc>
              <a:buFontTx/>
              <a:buChar char="•"/>
            </a:pPr>
            <a:r>
              <a:rPr lang="en-US" sz="1700" dirty="0">
                <a:latin typeface="Times New Roman" charset="0"/>
                <a:cs typeface="Times New Roman" charset="0"/>
              </a:rPr>
              <a:t>The host family made me feel at home and always made time to check on me and how I was doing.   </a:t>
            </a:r>
          </a:p>
          <a:p>
            <a:pPr marL="319088" indent="-319088" eaLnBrk="1" hangingPunct="1">
              <a:lnSpc>
                <a:spcPct val="80000"/>
              </a:lnSpc>
              <a:buFontTx/>
              <a:buChar char="•"/>
            </a:pPr>
            <a:r>
              <a:rPr lang="en-US" sz="1700" dirty="0">
                <a:latin typeface="Times New Roman" charset="0"/>
                <a:cs typeface="Times New Roman" charset="0"/>
              </a:rPr>
              <a:t>The program assistant had a great impact on me spiritually this semester through her incredible yet humble display of faith. She is such an inspirational woman of God. </a:t>
            </a:r>
          </a:p>
          <a:p>
            <a:pPr marL="319088" indent="-319088" eaLnBrk="1" hangingPunct="1">
              <a:lnSpc>
                <a:spcPct val="80000"/>
              </a:lnSpc>
              <a:buFontTx/>
              <a:buChar char="•"/>
            </a:pPr>
            <a:endParaRPr lang="en-US" sz="1700" dirty="0">
              <a:latin typeface="Times New Roman" charset="0"/>
              <a:cs typeface="Times New Roman" charset="0"/>
            </a:endParaRPr>
          </a:p>
          <a:p>
            <a:pPr marL="319088" indent="-319088" eaLnBrk="1" hangingPunct="1">
              <a:lnSpc>
                <a:spcPct val="80000"/>
              </a:lnSpc>
              <a:buFontTx/>
              <a:buChar char="•"/>
            </a:pPr>
            <a:endParaRPr lang="en-US" sz="1500" dirty="0">
              <a:latin typeface="Times New Roman" charset="0"/>
              <a:cs typeface="Times New Roman" charset="0"/>
            </a:endParaRPr>
          </a:p>
        </p:txBody>
      </p:sp>
      <p:sp>
        <p:nvSpPr>
          <p:cNvPr id="4301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23821ADA-7AD4-7443-9964-CA2CE2F49AFE}" type="slidenum">
              <a:rPr lang="en-US" sz="1200" b="1">
                <a:solidFill>
                  <a:srgbClr val="FFFFFF"/>
                </a:solidFill>
              </a:rPr>
              <a:pPr algn="ctr" eaLnBrk="1" hangingPunct="1">
                <a:lnSpc>
                  <a:spcPct val="80000"/>
                </a:lnSpc>
              </a:pPr>
              <a:t>20</a:t>
            </a:fld>
            <a:endParaRPr lang="en-US" sz="1200" b="1">
              <a:solidFill>
                <a:srgbClr val="FFFFFF"/>
              </a:solidFill>
            </a:endParaRPr>
          </a:p>
        </p:txBody>
      </p:sp>
    </p:spTree>
    <p:extLst>
      <p:ext uri="{BB962C8B-B14F-4D97-AF65-F5344CB8AC3E}">
        <p14:creationId xmlns:p14="http://schemas.microsoft.com/office/powerpoint/2010/main" val="73059574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1350963" y="609600"/>
            <a:ext cx="7793037" cy="1462088"/>
          </a:xfrm>
        </p:spPr>
        <p:txBody>
          <a:bodyPr>
            <a:normAutofit fontScale="90000"/>
          </a:bodyPr>
          <a:lstStyle/>
          <a:p>
            <a:pPr eaLnBrk="1" hangingPunct="1"/>
            <a:r>
              <a:rPr lang="en-US" sz="3200" b="1">
                <a:latin typeface="Times New Roman" charset="0"/>
                <a:cs typeface="Times New Roman" charset="0"/>
              </a:rPr>
              <a:t>Community</a:t>
            </a:r>
            <a:r>
              <a:rPr lang="en-US" sz="3200">
                <a:latin typeface="Times New Roman" charset="0"/>
                <a:cs typeface="Times New Roman" charset="0"/>
              </a:rPr>
              <a:t/>
            </a:r>
            <a:br>
              <a:rPr lang="en-US" sz="3200">
                <a:latin typeface="Times New Roman" charset="0"/>
                <a:cs typeface="Times New Roman" charset="0"/>
              </a:rPr>
            </a:br>
            <a:r>
              <a:rPr lang="en-US" sz="2400" b="1">
                <a:latin typeface="Times New Roman" charset="0"/>
                <a:cs typeface="Times New Roman" charset="0"/>
              </a:rPr>
              <a:t>How has the community of the international program experience enhanced your spiritual growth?</a:t>
            </a:r>
            <a:br>
              <a:rPr lang="en-US" sz="2400" b="1">
                <a:latin typeface="Times New Roman" charset="0"/>
                <a:cs typeface="Times New Roman" charset="0"/>
              </a:rPr>
            </a:br>
            <a:r>
              <a:rPr lang="en-US" sz="2000">
                <a:latin typeface="Times New Roman" charset="0"/>
                <a:cs typeface="Times New Roman" charset="0"/>
              </a:rPr>
              <a:t/>
            </a:r>
            <a:br>
              <a:rPr lang="en-US" sz="2000">
                <a:latin typeface="Times New Roman" charset="0"/>
                <a:cs typeface="Times New Roman" charset="0"/>
              </a:rPr>
            </a:br>
            <a:endParaRPr lang="en-US" sz="2000">
              <a:latin typeface="Times New Roman" charset="0"/>
              <a:cs typeface="Times New Roman" charset="0"/>
            </a:endParaRPr>
          </a:p>
        </p:txBody>
      </p:sp>
      <p:sp>
        <p:nvSpPr>
          <p:cNvPr id="44034" name="Rectangle 3"/>
          <p:cNvSpPr>
            <a:spLocks noGrp="1" noChangeArrowheads="1"/>
          </p:cNvSpPr>
          <p:nvPr>
            <p:ph type="body" idx="4294967295"/>
          </p:nvPr>
        </p:nvSpPr>
        <p:spPr>
          <a:xfrm>
            <a:off x="609600" y="1905000"/>
            <a:ext cx="8382000" cy="2514600"/>
          </a:xfrm>
        </p:spPr>
        <p:txBody>
          <a:bodyPr/>
          <a:lstStyle/>
          <a:p>
            <a:pPr marL="319088" indent="-319088" eaLnBrk="1" hangingPunct="1">
              <a:lnSpc>
                <a:spcPct val="80000"/>
              </a:lnSpc>
              <a:buFontTx/>
              <a:buChar char="•"/>
            </a:pPr>
            <a:r>
              <a:rPr lang="en-US" sz="1700" dirty="0">
                <a:latin typeface="Times New Roman" charset="0"/>
                <a:cs typeface="Times New Roman" charset="0"/>
              </a:rPr>
              <a:t>Our weekly, student led Bible studies &amp; student run worship have had the greatest spiritual impact on me.</a:t>
            </a:r>
          </a:p>
          <a:p>
            <a:pPr marL="319088" indent="-319088" eaLnBrk="1" hangingPunct="1">
              <a:lnSpc>
                <a:spcPct val="80000"/>
              </a:lnSpc>
              <a:buFontTx/>
              <a:buChar char="•"/>
            </a:pPr>
            <a:r>
              <a:rPr lang="en-US" sz="1700" dirty="0">
                <a:latin typeface="Times New Roman" charset="0"/>
                <a:cs typeface="Times New Roman" charset="0"/>
              </a:rPr>
              <a:t>Women's small group and student-led worship were an AMAZING support system. The best community I've ever had.  This is my home away from home.</a:t>
            </a:r>
          </a:p>
          <a:p>
            <a:pPr marL="319088" indent="-319088" eaLnBrk="1" hangingPunct="1">
              <a:lnSpc>
                <a:spcPct val="80000"/>
              </a:lnSpc>
              <a:buFontTx/>
              <a:buChar char="•"/>
            </a:pPr>
            <a:r>
              <a:rPr lang="en-US" sz="1700" dirty="0">
                <a:latin typeface="Times New Roman" charset="0"/>
                <a:cs typeface="Times New Roman" charset="0"/>
              </a:rPr>
              <a:t>The </a:t>
            </a:r>
            <a:r>
              <a:rPr lang="en-US" sz="1700" dirty="0" smtClean="0">
                <a:latin typeface="Times New Roman" charset="0"/>
                <a:cs typeface="Times New Roman" charset="0"/>
              </a:rPr>
              <a:t>guys</a:t>
            </a:r>
            <a:r>
              <a:rPr lang="en-US" sz="1700" dirty="0" smtClean="0">
                <a:latin typeface="Times New Roman" charset="0"/>
                <a:ea typeface="ＭＳ 明朝" charset="0"/>
                <a:cs typeface="ＭＳ 明朝" charset="0"/>
              </a:rPr>
              <a:t>’ </a:t>
            </a:r>
            <a:r>
              <a:rPr lang="en-US" altLang="ja-JP" sz="1700" dirty="0" smtClean="0">
                <a:latin typeface="Times New Roman" charset="0"/>
                <a:cs typeface="Times New Roman" charset="0"/>
              </a:rPr>
              <a:t>small </a:t>
            </a:r>
            <a:r>
              <a:rPr lang="en-US" altLang="ja-JP" sz="1700" dirty="0">
                <a:latin typeface="Times New Roman" charset="0"/>
                <a:cs typeface="Times New Roman" charset="0"/>
              </a:rPr>
              <a:t>group was a time where we could be open and honest. </a:t>
            </a:r>
          </a:p>
          <a:p>
            <a:pPr marL="319088" indent="-319088" eaLnBrk="1" hangingPunct="1">
              <a:lnSpc>
                <a:spcPct val="80000"/>
              </a:lnSpc>
              <a:buFontTx/>
              <a:buChar char="•"/>
            </a:pPr>
            <a:r>
              <a:rPr lang="en-US" sz="1700" dirty="0">
                <a:latin typeface="Times New Roman" charset="0"/>
                <a:cs typeface="Times New Roman" charset="0"/>
              </a:rPr>
              <a:t>I have grown more here in my spirituality than I did at home and all of that growth was due to other students.  </a:t>
            </a:r>
          </a:p>
          <a:p>
            <a:pPr marL="319088" indent="-319088" eaLnBrk="1" hangingPunct="1">
              <a:lnSpc>
                <a:spcPct val="80000"/>
              </a:lnSpc>
              <a:buFontTx/>
              <a:buChar char="•"/>
            </a:pPr>
            <a:r>
              <a:rPr lang="en-US" sz="1700" dirty="0">
                <a:latin typeface="Times New Roman" charset="0"/>
                <a:cs typeface="Times New Roman" charset="0"/>
              </a:rPr>
              <a:t>Simply by living with and engaging with such incredible individuals, who have not only helped me through difficult times, but who have encouraged me to seek God more, I've experienced a growth in spirituality.  </a:t>
            </a:r>
          </a:p>
          <a:p>
            <a:pPr marL="319088" indent="-319088" eaLnBrk="1" hangingPunct="1">
              <a:lnSpc>
                <a:spcPct val="80000"/>
              </a:lnSpc>
              <a:buFontTx/>
              <a:buChar char="•"/>
            </a:pPr>
            <a:endParaRPr lang="en-US" sz="1700" dirty="0">
              <a:latin typeface="Times New Roman" charset="0"/>
              <a:cs typeface="Times New Roman" charset="0"/>
            </a:endParaRPr>
          </a:p>
        </p:txBody>
      </p:sp>
      <p:sp>
        <p:nvSpPr>
          <p:cNvPr id="44035"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752E4FCB-8290-964B-BCCC-DC504BCEB431}" type="slidenum">
              <a:rPr lang="en-US" sz="1200" b="1">
                <a:solidFill>
                  <a:srgbClr val="FFFFFF"/>
                </a:solidFill>
              </a:rPr>
              <a:pPr algn="ctr" eaLnBrk="1" hangingPunct="1">
                <a:lnSpc>
                  <a:spcPct val="80000"/>
                </a:lnSpc>
              </a:pPr>
              <a:t>21</a:t>
            </a:fld>
            <a:endParaRPr lang="en-US" sz="1200" b="1">
              <a:solidFill>
                <a:srgbClr val="FFFFFF"/>
              </a:solidFill>
            </a:endParaRPr>
          </a:p>
        </p:txBody>
      </p:sp>
    </p:spTree>
    <p:extLst>
      <p:ext uri="{BB962C8B-B14F-4D97-AF65-F5344CB8AC3E}">
        <p14:creationId xmlns:p14="http://schemas.microsoft.com/office/powerpoint/2010/main" val="353179648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8C8815EC-59B4-D246-A75B-96D0994E991F}" type="slidenum">
              <a:rPr lang="en-US" sz="1200">
                <a:effectLst>
                  <a:outerShdw blurRad="38100" dist="38100" dir="2700000" algn="tl">
                    <a:srgbClr val="DDDDDD"/>
                  </a:outerShdw>
                </a:effectLst>
                <a:latin typeface="Mona Lisa Recut" charset="0"/>
              </a:rPr>
              <a:pPr eaLnBrk="1" hangingPunct="1">
                <a:defRPr/>
              </a:pPr>
              <a:t>22</a:t>
            </a:fld>
            <a:endParaRPr lang="en-US" sz="1200">
              <a:effectLst>
                <a:outerShdw blurRad="38100" dist="38100" dir="2700000" algn="tl">
                  <a:srgbClr val="DDDDDD"/>
                </a:outerShdw>
              </a:effectLst>
              <a:latin typeface="Mona Lisa Recut" charset="0"/>
            </a:endParaRPr>
          </a:p>
        </p:txBody>
      </p:sp>
      <p:sp>
        <p:nvSpPr>
          <p:cNvPr id="45058" name="Rectangle 2"/>
          <p:cNvSpPr>
            <a:spLocks noGrp="1" noChangeArrowheads="1"/>
          </p:cNvSpPr>
          <p:nvPr>
            <p:ph type="title" idx="4294967295"/>
          </p:nvPr>
        </p:nvSpPr>
        <p:spPr>
          <a:xfrm>
            <a:off x="914400" y="381000"/>
            <a:ext cx="8229600" cy="1143000"/>
          </a:xfrm>
        </p:spPr>
        <p:txBody>
          <a:bodyPr/>
          <a:lstStyle/>
          <a:p>
            <a:pPr eaLnBrk="1" hangingPunct="1"/>
            <a:r>
              <a:rPr lang="en-US" sz="4000">
                <a:latin typeface="Times New Roman" charset="0"/>
                <a:cs typeface="Times New Roman" charset="0"/>
              </a:rPr>
              <a:t>Conclusions &amp; Recommendations</a:t>
            </a:r>
          </a:p>
        </p:txBody>
      </p:sp>
      <p:sp>
        <p:nvSpPr>
          <p:cNvPr id="7171" name="Rectangle 4"/>
          <p:cNvSpPr>
            <a:spLocks noGrp="1" noChangeArrowheads="1"/>
          </p:cNvSpPr>
          <p:nvPr>
            <p:ph type="body" idx="4294967295"/>
          </p:nvPr>
        </p:nvSpPr>
        <p:spPr>
          <a:xfrm>
            <a:off x="914400" y="1600200"/>
            <a:ext cx="8229600" cy="4114800"/>
          </a:xfrm>
        </p:spPr>
        <p:txBody>
          <a:bodyPr rtlCol="0">
            <a:noAutofit/>
          </a:bodyPr>
          <a:lstStyle/>
          <a:p>
            <a:pPr marL="365125" indent="-255588" eaLnBrk="1" fontAlgn="auto" hangingPunct="1">
              <a:spcAft>
                <a:spcPts val="0"/>
              </a:spcAft>
              <a:buFont typeface="Wingdings" charset="0"/>
              <a:buChar char="§"/>
              <a:defRPr/>
            </a:pPr>
            <a:r>
              <a:rPr>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Sophomores Experience Dramatic Spiritual Change</a:t>
            </a:r>
          </a:p>
          <a:p>
            <a:pPr marL="365125" indent="-255588" eaLnBrk="1" fontAlgn="auto" hangingPunct="1">
              <a:spcAft>
                <a:spcPts val="0"/>
              </a:spcAft>
              <a:buFont typeface="Wingdings" charset="0"/>
              <a:buChar char="§"/>
              <a:defRPr/>
            </a:pPr>
            <a:r>
              <a:rPr>
                <a:solidFill>
                  <a:schemeClr val="tx1">
                    <a:lumMod val="75000"/>
                    <a:lumOff val="25000"/>
                  </a:schemeClr>
                </a:solidFill>
                <a:latin typeface="Times New Roman" charset="0"/>
                <a:ea typeface="+mn-ea"/>
                <a:cs typeface="Times New Roman" charset="0"/>
              </a:rPr>
              <a:t>International living and learning experiences facilitate greater growth in faith, sense of life purpose, and identity</a:t>
            </a:r>
          </a:p>
          <a:p>
            <a:pPr marL="365125" indent="-255588" eaLnBrk="1" fontAlgn="auto" hangingPunct="1">
              <a:spcAft>
                <a:spcPts val="0"/>
              </a:spcAft>
              <a:buFont typeface="Wingdings" charset="0"/>
              <a:buChar char="§"/>
              <a:defRPr/>
            </a:pPr>
            <a:r>
              <a:rPr>
                <a:solidFill>
                  <a:schemeClr val="tx1">
                    <a:lumMod val="75000"/>
                    <a:lumOff val="25000"/>
                  </a:schemeClr>
                </a:solidFill>
                <a:latin typeface="Times New Roman" charset="0"/>
                <a:ea typeface="+mn-ea"/>
                <a:cs typeface="Times New Roman" charset="0"/>
              </a:rPr>
              <a:t>Significant opportunities for personal growth occur when students leave their cultural comfort zone and rely on communities with mentoring support</a:t>
            </a:r>
          </a:p>
          <a:p>
            <a:pPr marL="365125" indent="-255588" eaLnBrk="1" fontAlgn="auto" hangingPunct="1">
              <a:spcAft>
                <a:spcPts val="0"/>
              </a:spcAft>
              <a:buFont typeface="Wingdings" charset="0"/>
              <a:buChar char="§"/>
              <a:defRPr/>
            </a:pPr>
            <a:r>
              <a:rPr>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Spiritual Challenge is unavoidable and desirable</a:t>
            </a:r>
          </a:p>
          <a:p>
            <a:pPr marL="365125" indent="-255588" eaLnBrk="1" fontAlgn="auto" hangingPunct="1">
              <a:spcAft>
                <a:spcPts val="0"/>
              </a:spcAft>
              <a:buFont typeface="Wingdings" charset="0"/>
              <a:buChar char="§"/>
              <a:defRPr/>
            </a:pPr>
            <a:r>
              <a:rPr>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Faculty/Staff  Preparation &amp; Community</a:t>
            </a:r>
          </a:p>
          <a:p>
            <a:pPr marL="365125" indent="-255588" eaLnBrk="1" fontAlgn="auto" hangingPunct="1">
              <a:spcAft>
                <a:spcPts val="0"/>
              </a:spcAft>
              <a:buFont typeface="Wingdings" charset="0"/>
              <a:buChar char="§"/>
              <a:defRPr/>
            </a:pPr>
            <a:r>
              <a:rPr>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Mentor-Protégé Relationship – Key to </a:t>
            </a:r>
            <a:r>
              <a:rPr i="1">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Initiation and Return</a:t>
            </a:r>
          </a:p>
          <a:p>
            <a:pPr marL="365125" indent="-255588" eaLnBrk="1" fontAlgn="auto" hangingPunct="1">
              <a:spcAft>
                <a:spcPts val="0"/>
              </a:spcAft>
              <a:buFont typeface="Wingdings" charset="0"/>
              <a:buChar char="§"/>
              <a:defRPr/>
            </a:pPr>
            <a:r>
              <a:rPr>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Use the Vocation/Life-Purpose Lens to Deepen Faith Development</a:t>
            </a:r>
          </a:p>
          <a:p>
            <a:pPr marL="365125" indent="-255588" eaLnBrk="1" fontAlgn="auto" hangingPunct="1">
              <a:spcAft>
                <a:spcPts val="0"/>
              </a:spcAft>
              <a:buFont typeface="Wingdings" charset="0"/>
              <a:buChar char="§"/>
              <a:defRPr/>
            </a:pPr>
            <a:r>
              <a:rPr>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Connect with Alumni &amp; Their Faith Development</a:t>
            </a:r>
          </a:p>
          <a:p>
            <a:pPr marL="365125" indent="-255588" eaLnBrk="1" fontAlgn="auto" hangingPunct="1">
              <a:spcAft>
                <a:spcPts val="0"/>
              </a:spcAft>
              <a:buFont typeface="Wingdings" charset="0"/>
              <a:buChar char="§"/>
              <a:defRPr/>
            </a:pPr>
            <a:endParaRPr>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endParaRPr>
          </a:p>
          <a:p>
            <a:pPr marL="365125" indent="-255588" eaLnBrk="1" fontAlgn="auto" hangingPunct="1">
              <a:spcAft>
                <a:spcPts val="0"/>
              </a:spcAft>
              <a:buFont typeface="Wingdings 3" charset="0"/>
              <a:buNone/>
              <a:defRPr/>
            </a:pPr>
            <a:endParaRPr>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endParaRPr>
          </a:p>
        </p:txBody>
      </p:sp>
    </p:spTree>
    <p:extLst>
      <p:ext uri="{BB962C8B-B14F-4D97-AF65-F5344CB8AC3E}">
        <p14:creationId xmlns:p14="http://schemas.microsoft.com/office/powerpoint/2010/main" val="90933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1676400" y="1524000"/>
            <a:ext cx="6019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New Roman" charset="0"/>
                <a:cs typeface="Times New Roman" charset="0"/>
              </a:rPr>
              <a:t>Don Thompson </a:t>
            </a:r>
            <a:r>
              <a:rPr lang="en-US" sz="3200">
                <a:latin typeface="Times New Roman" charset="0"/>
                <a:cs typeface="Times New Roman" charset="0"/>
                <a:hlinkClick r:id="rId2"/>
              </a:rPr>
              <a:t>thompson@pepperdine.edu</a:t>
            </a:r>
            <a:endParaRPr lang="en-US" sz="3200">
              <a:latin typeface="Times New Roman" charset="0"/>
              <a:cs typeface="Times New Roman" charset="0"/>
            </a:endParaRPr>
          </a:p>
          <a:p>
            <a:pPr eaLnBrk="1" hangingPunct="1"/>
            <a:endParaRPr lang="en-US" sz="3200">
              <a:latin typeface="Times New Roman" charset="0"/>
              <a:cs typeface="Times New Roman" charset="0"/>
            </a:endParaRPr>
          </a:p>
          <a:p>
            <a:pPr eaLnBrk="1" hangingPunct="1"/>
            <a:r>
              <a:rPr lang="en-US" sz="3200">
                <a:latin typeface="Times New Roman" charset="0"/>
                <a:cs typeface="Times New Roman" charset="0"/>
              </a:rPr>
              <a:t>Cindy Miller-Perrin </a:t>
            </a:r>
            <a:r>
              <a:rPr lang="en-US" sz="3200">
                <a:latin typeface="Times New Roman" charset="0"/>
                <a:cs typeface="Times New Roman" charset="0"/>
                <a:hlinkClick r:id="rId3"/>
              </a:rPr>
              <a:t>cperrin@pepperdine.edu</a:t>
            </a:r>
            <a:r>
              <a:rPr lang="en-US" sz="3200">
                <a:latin typeface="Times New Roman" charset="0"/>
                <a:cs typeface="Times New Roman" charset="0"/>
              </a:rPr>
              <a:t> </a:t>
            </a:r>
          </a:p>
        </p:txBody>
      </p:sp>
    </p:spTree>
    <p:extLst>
      <p:ext uri="{BB962C8B-B14F-4D97-AF65-F5344CB8AC3E}">
        <p14:creationId xmlns:p14="http://schemas.microsoft.com/office/powerpoint/2010/main" val="351688356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5BB03D7-50AF-FE45-9B17-D80D929E1FDE}" type="slidenum">
              <a:rPr lang="en-US" sz="1200">
                <a:effectLst>
                  <a:outerShdw blurRad="38100" dist="38100" dir="2700000" algn="tl">
                    <a:srgbClr val="DDDDDD"/>
                  </a:outerShdw>
                </a:effectLst>
                <a:latin typeface="Mona Lisa Recut" charset="0"/>
              </a:rPr>
              <a:pPr eaLnBrk="1" hangingPunct="1">
                <a:defRPr/>
              </a:pPr>
              <a:t>3</a:t>
            </a:fld>
            <a:endParaRPr lang="en-US" sz="1200">
              <a:effectLst>
                <a:outerShdw blurRad="38100" dist="38100" dir="2700000" algn="tl">
                  <a:srgbClr val="DDDDDD"/>
                </a:outerShdw>
              </a:effectLst>
              <a:latin typeface="Mona Lisa Recut" charset="0"/>
            </a:endParaRPr>
          </a:p>
        </p:txBody>
      </p:sp>
      <p:sp>
        <p:nvSpPr>
          <p:cNvPr id="16386" name="Rectangle 2"/>
          <p:cNvSpPr>
            <a:spLocks noGrp="1" noChangeArrowheads="1"/>
          </p:cNvSpPr>
          <p:nvPr>
            <p:ph type="title" idx="4294967295"/>
          </p:nvPr>
        </p:nvSpPr>
        <p:spPr>
          <a:xfrm>
            <a:off x="914400" y="914400"/>
            <a:ext cx="8229600" cy="1143000"/>
          </a:xfrm>
        </p:spPr>
        <p:txBody>
          <a:bodyPr/>
          <a:lstStyle/>
          <a:p>
            <a:pPr eaLnBrk="1" hangingPunct="1"/>
            <a:r>
              <a:rPr lang="en-US" sz="4000" b="1" dirty="0">
                <a:latin typeface="Times New Roman" charset="0"/>
              </a:rPr>
              <a:t>Research Findings</a:t>
            </a:r>
            <a:r>
              <a:rPr lang="en-US" sz="4000" dirty="0">
                <a:latin typeface="Times New Roman" charset="0"/>
              </a:rPr>
              <a:t> </a:t>
            </a:r>
            <a:br>
              <a:rPr lang="en-US" sz="4000" dirty="0">
                <a:latin typeface="Times New Roman" charset="0"/>
              </a:rPr>
            </a:br>
            <a:endParaRPr lang="en-US" sz="2800" dirty="0">
              <a:latin typeface="Times New Roman" charset="0"/>
              <a:cs typeface="Times New Roman" charset="0"/>
            </a:endParaRPr>
          </a:p>
        </p:txBody>
      </p:sp>
      <p:sp>
        <p:nvSpPr>
          <p:cNvPr id="15363" name="Rectangle 6"/>
          <p:cNvSpPr>
            <a:spLocks noGrp="1" noChangeArrowheads="1"/>
          </p:cNvSpPr>
          <p:nvPr>
            <p:ph type="body" idx="4294967295"/>
          </p:nvPr>
        </p:nvSpPr>
        <p:spPr>
          <a:xfrm>
            <a:off x="914400" y="2133600"/>
            <a:ext cx="8229600" cy="2286000"/>
          </a:xfrm>
        </p:spPr>
        <p:txBody>
          <a:bodyPr rtlCol="0">
            <a:noAutofit/>
          </a:bodyPr>
          <a:lstStyle/>
          <a:p>
            <a:pPr>
              <a:defRPr/>
            </a:pPr>
            <a:r>
              <a:rPr dirty="0" smtClean="0">
                <a:solidFill>
                  <a:schemeClr val="tx1"/>
                </a:solidFill>
                <a:latin typeface="Times New Roman" charset="0"/>
                <a:ea typeface="+mn-ea"/>
                <a:cs typeface="Times New Roman" charset="0"/>
              </a:rPr>
              <a:t>Students </a:t>
            </a:r>
            <a:r>
              <a:rPr dirty="0">
                <a:solidFill>
                  <a:schemeClr val="tx1"/>
                </a:solidFill>
                <a:latin typeface="Times New Roman" charset="0"/>
                <a:ea typeface="+mn-ea"/>
                <a:cs typeface="Times New Roman" charset="0"/>
              </a:rPr>
              <a:t>experience significant changes in their spiritual development during their sophomore year, when they frequently go through formative crises with regard to their faith, identity, and sense of vocational calling or life purpose.</a:t>
            </a:r>
            <a:br>
              <a:rPr dirty="0">
                <a:solidFill>
                  <a:schemeClr val="tx1"/>
                </a:solidFill>
                <a:latin typeface="Times New Roman" charset="0"/>
                <a:ea typeface="+mn-ea"/>
                <a:cs typeface="Times New Roman" charset="0"/>
              </a:rPr>
            </a:br>
            <a:r>
              <a:rPr dirty="0">
                <a:solidFill>
                  <a:schemeClr val="tx1"/>
                </a:solidFill>
                <a:latin typeface="Times New Roman" charset="0"/>
                <a:ea typeface="+mn-ea"/>
                <a:cs typeface="Times New Roman" charset="0"/>
              </a:rPr>
              <a:t/>
            </a:r>
            <a:br>
              <a:rPr dirty="0">
                <a:solidFill>
                  <a:schemeClr val="tx1"/>
                </a:solidFill>
                <a:latin typeface="Times New Roman" charset="0"/>
                <a:ea typeface="+mn-ea"/>
                <a:cs typeface="Times New Roman" charset="0"/>
              </a:rPr>
            </a:br>
            <a:endParaRPr dirty="0">
              <a:solidFill>
                <a:schemeClr val="tx1"/>
              </a:solidFill>
              <a:latin typeface="Times New Roman" charset="0"/>
              <a:ea typeface="+mn-ea"/>
              <a:cs typeface="Times New Roman" charset="0"/>
            </a:endParaRPr>
          </a:p>
        </p:txBody>
      </p:sp>
    </p:spTree>
    <p:extLst>
      <p:ext uri="{BB962C8B-B14F-4D97-AF65-F5344CB8AC3E}">
        <p14:creationId xmlns:p14="http://schemas.microsoft.com/office/powerpoint/2010/main" val="35054422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8B9C3D4-F9D6-7D4E-B210-A1DDFF3CEBD7}" type="slidenum">
              <a:rPr lang="en-US" sz="1200">
                <a:effectLst>
                  <a:outerShdw blurRad="38100" dist="38100" dir="2700000" algn="tl">
                    <a:srgbClr val="DDDDDD"/>
                  </a:outerShdw>
                </a:effectLst>
                <a:latin typeface="Mona Lisa Recut" charset="0"/>
              </a:rPr>
              <a:pPr eaLnBrk="1" hangingPunct="1">
                <a:defRPr/>
              </a:pPr>
              <a:t>4</a:t>
            </a:fld>
            <a:endParaRPr lang="en-US" sz="1200">
              <a:effectLst>
                <a:outerShdw blurRad="38100" dist="38100" dir="2700000" algn="tl">
                  <a:srgbClr val="DDDDDD"/>
                </a:outerShdw>
              </a:effectLst>
              <a:latin typeface="Mona Lisa Recut" charset="0"/>
            </a:endParaRPr>
          </a:p>
        </p:txBody>
      </p:sp>
      <p:sp>
        <p:nvSpPr>
          <p:cNvPr id="18434" name="Rectangle 2"/>
          <p:cNvSpPr>
            <a:spLocks noGrp="1" noChangeArrowheads="1"/>
          </p:cNvSpPr>
          <p:nvPr>
            <p:ph type="title" idx="4294967295"/>
          </p:nvPr>
        </p:nvSpPr>
        <p:spPr>
          <a:xfrm>
            <a:off x="0" y="457200"/>
            <a:ext cx="8229600" cy="1143000"/>
          </a:xfrm>
        </p:spPr>
        <p:txBody>
          <a:bodyPr rtlCol="0">
            <a:normAutofit fontScale="90000"/>
          </a:bodyPr>
          <a:lstStyle/>
          <a:p>
            <a:pPr algn="ctr" eaLnBrk="1" fontAlgn="auto" hangingPunct="1">
              <a:spcAft>
                <a:spcPts val="0"/>
              </a:spcAft>
              <a:defRPr/>
            </a:pPr>
            <a:r>
              <a:rPr lang="en-US" sz="3600" b="1" dirty="0">
                <a:solidFill>
                  <a:schemeClr val="tx1">
                    <a:lumMod val="85000"/>
                    <a:lumOff val="15000"/>
                  </a:schemeClr>
                </a:solidFill>
                <a:latin typeface="Times New Roman" charset="0"/>
                <a:ea typeface="+mj-ea"/>
                <a:cs typeface="Times New Roman" charset="0"/>
              </a:rPr>
              <a:t>The Sophomore Experience:</a:t>
            </a:r>
            <a:br>
              <a:rPr lang="en-US" sz="3600" b="1" dirty="0">
                <a:solidFill>
                  <a:schemeClr val="tx1">
                    <a:lumMod val="85000"/>
                    <a:lumOff val="15000"/>
                  </a:schemeClr>
                </a:solidFill>
                <a:latin typeface="Times New Roman" charset="0"/>
                <a:ea typeface="+mj-ea"/>
                <a:cs typeface="Times New Roman" charset="0"/>
              </a:rPr>
            </a:br>
            <a:r>
              <a:rPr lang="en-US" sz="3600" b="1" dirty="0">
                <a:solidFill>
                  <a:schemeClr val="tx1">
                    <a:lumMod val="85000"/>
                    <a:lumOff val="15000"/>
                  </a:schemeClr>
                </a:solidFill>
                <a:latin typeface="Times New Roman" charset="0"/>
                <a:ea typeface="+mj-ea"/>
                <a:cs typeface="Times New Roman" charset="0"/>
              </a:rPr>
              <a:t>College as </a:t>
            </a:r>
            <a:r>
              <a:rPr lang="en-US" sz="3600" b="1" i="1" dirty="0">
                <a:solidFill>
                  <a:schemeClr val="tx1">
                    <a:lumMod val="85000"/>
                    <a:lumOff val="15000"/>
                  </a:schemeClr>
                </a:solidFill>
                <a:latin typeface="Times New Roman" charset="0"/>
                <a:ea typeface="+mj-ea"/>
                <a:cs typeface="Times New Roman" charset="0"/>
              </a:rPr>
              <a:t>Rite of Passage</a:t>
            </a:r>
            <a:r>
              <a:rPr lang="en-US" sz="3600" b="1" dirty="0">
                <a:solidFill>
                  <a:schemeClr val="tx1">
                    <a:lumMod val="85000"/>
                    <a:lumOff val="15000"/>
                  </a:schemeClr>
                </a:solidFill>
                <a:latin typeface="Times New Roman" charset="0"/>
                <a:ea typeface="+mj-ea"/>
                <a:cs typeface="Times New Roman" charset="0"/>
              </a:rPr>
              <a:t/>
            </a:r>
            <a:br>
              <a:rPr lang="en-US" sz="3600" b="1" dirty="0">
                <a:solidFill>
                  <a:schemeClr val="tx1">
                    <a:lumMod val="85000"/>
                    <a:lumOff val="15000"/>
                  </a:schemeClr>
                </a:solidFill>
                <a:latin typeface="Times New Roman" charset="0"/>
                <a:ea typeface="+mj-ea"/>
                <a:cs typeface="Times New Roman" charset="0"/>
              </a:rPr>
            </a:br>
            <a:r>
              <a:rPr lang="en-US" sz="2400" b="1" dirty="0">
                <a:solidFill>
                  <a:schemeClr val="tx1">
                    <a:lumMod val="85000"/>
                    <a:lumOff val="15000"/>
                  </a:schemeClr>
                </a:solidFill>
                <a:latin typeface="Times New Roman" charset="0"/>
                <a:ea typeface="+mj-ea"/>
                <a:cs typeface="Times New Roman" charset="0"/>
              </a:rPr>
              <a:t/>
            </a:r>
            <a:br>
              <a:rPr lang="en-US" sz="2400" b="1" dirty="0">
                <a:solidFill>
                  <a:schemeClr val="tx1">
                    <a:lumMod val="85000"/>
                    <a:lumOff val="15000"/>
                  </a:schemeClr>
                </a:solidFill>
                <a:latin typeface="Times New Roman" charset="0"/>
                <a:ea typeface="+mj-ea"/>
                <a:cs typeface="Times New Roman" charset="0"/>
              </a:rPr>
            </a:br>
            <a:endParaRPr lang="en-US" sz="2400" b="1" dirty="0">
              <a:solidFill>
                <a:schemeClr val="tx1">
                  <a:lumMod val="85000"/>
                  <a:lumOff val="15000"/>
                </a:schemeClr>
              </a:solidFill>
              <a:latin typeface="Times New Roman" charset="0"/>
              <a:ea typeface="+mj-ea"/>
              <a:cs typeface="Times New Roman" charset="0"/>
            </a:endParaRPr>
          </a:p>
        </p:txBody>
      </p:sp>
      <p:sp>
        <p:nvSpPr>
          <p:cNvPr id="19459" name="Rectangle 4"/>
          <p:cNvSpPr>
            <a:spLocks noGrp="1" noChangeArrowheads="1"/>
          </p:cNvSpPr>
          <p:nvPr>
            <p:ph type="body" idx="4294967295"/>
          </p:nvPr>
        </p:nvSpPr>
        <p:spPr>
          <a:xfrm>
            <a:off x="0" y="1828800"/>
            <a:ext cx="8229600" cy="4495800"/>
          </a:xfrm>
        </p:spPr>
        <p:txBody>
          <a:bodyPr/>
          <a:lstStyle/>
          <a:p>
            <a:pPr algn="ctr" eaLnBrk="1" hangingPunct="1">
              <a:lnSpc>
                <a:spcPct val="80000"/>
              </a:lnSpc>
              <a:buFont typeface="Wingdings" charset="0"/>
              <a:buChar char="§"/>
            </a:pPr>
            <a:r>
              <a:rPr lang="en-US" sz="2800" dirty="0">
                <a:solidFill>
                  <a:srgbClr val="1C1C1C"/>
                </a:solidFill>
                <a:latin typeface="Times New Roman" charset="0"/>
                <a:cs typeface="Times New Roman" charset="0"/>
              </a:rPr>
              <a:t>Rite of Passage</a:t>
            </a:r>
          </a:p>
          <a:p>
            <a:pPr lvl="2" algn="ctr" eaLnBrk="1" hangingPunct="1">
              <a:lnSpc>
                <a:spcPct val="80000"/>
              </a:lnSpc>
              <a:buFont typeface="Wingdings" charset="0"/>
              <a:buChar char="§"/>
            </a:pPr>
            <a:r>
              <a:rPr lang="en-US" sz="2400" b="1" dirty="0">
                <a:solidFill>
                  <a:srgbClr val="1C1C1C"/>
                </a:solidFill>
                <a:latin typeface="Times New Roman" charset="0"/>
                <a:cs typeface="Times New Roman" charset="0"/>
              </a:rPr>
              <a:t>Departure, Initiation, Return</a:t>
            </a:r>
          </a:p>
          <a:p>
            <a:pPr lvl="1" algn="ctr" eaLnBrk="1" hangingPunct="1">
              <a:lnSpc>
                <a:spcPct val="80000"/>
              </a:lnSpc>
              <a:buClrTx/>
              <a:buFont typeface="Verdana" charset="0"/>
              <a:buNone/>
            </a:pPr>
            <a:endParaRPr lang="en-US" sz="2800" b="1" dirty="0">
              <a:solidFill>
                <a:srgbClr val="1C1C1C"/>
              </a:solidFill>
              <a:latin typeface="Times New Roman" charset="0"/>
              <a:cs typeface="Times New Roman" charset="0"/>
            </a:endParaRPr>
          </a:p>
          <a:p>
            <a:pPr algn="ctr" eaLnBrk="1" hangingPunct="1">
              <a:lnSpc>
                <a:spcPct val="80000"/>
              </a:lnSpc>
              <a:buFont typeface="Wingdings" charset="0"/>
              <a:buChar char="§"/>
            </a:pPr>
            <a:r>
              <a:rPr lang="en-US" sz="2800" dirty="0">
                <a:solidFill>
                  <a:srgbClr val="1C1C1C"/>
                </a:solidFill>
                <a:latin typeface="Times New Roman" charset="0"/>
                <a:cs typeface="Times New Roman" charset="0"/>
              </a:rPr>
              <a:t>Research Hypothesis &amp; Measures</a:t>
            </a:r>
          </a:p>
          <a:p>
            <a:pPr lvl="2" algn="ctr" eaLnBrk="1" hangingPunct="1">
              <a:lnSpc>
                <a:spcPct val="80000"/>
              </a:lnSpc>
              <a:buFont typeface="Wingdings" charset="0"/>
              <a:buChar char="§"/>
            </a:pPr>
            <a:r>
              <a:rPr lang="en-US" sz="2400" b="1" dirty="0">
                <a:solidFill>
                  <a:srgbClr val="1C1C1C"/>
                </a:solidFill>
                <a:latin typeface="Times New Roman" charset="0"/>
              </a:rPr>
              <a:t>Student vocational development is formed by the intersection of faith development, identity development, and spiritual barriers.</a:t>
            </a:r>
            <a:r>
              <a:rPr lang="en-US" sz="2400" dirty="0">
                <a:solidFill>
                  <a:srgbClr val="1C1C1C"/>
                </a:solidFill>
                <a:latin typeface="Times New Roman" charset="0"/>
              </a:rPr>
              <a:t> </a:t>
            </a:r>
            <a:endParaRPr lang="en-US" sz="2400" b="1" dirty="0">
              <a:solidFill>
                <a:srgbClr val="1C1C1C"/>
              </a:solidFill>
              <a:latin typeface="Times New Roman" charset="0"/>
              <a:cs typeface="Times New Roman" charset="0"/>
            </a:endParaRPr>
          </a:p>
          <a:p>
            <a:pPr algn="ctr" eaLnBrk="1" hangingPunct="1">
              <a:lnSpc>
                <a:spcPct val="80000"/>
              </a:lnSpc>
              <a:buFont typeface="Wingdings" charset="0"/>
              <a:buChar char="§"/>
            </a:pPr>
            <a:endParaRPr lang="en-US" sz="1800" dirty="0">
              <a:solidFill>
                <a:srgbClr val="1C1C1C"/>
              </a:solidFill>
              <a:latin typeface="Times New Roman" charset="0"/>
              <a:cs typeface="Times New Roman" charset="0"/>
            </a:endParaRPr>
          </a:p>
          <a:p>
            <a:pPr algn="ctr" eaLnBrk="1" hangingPunct="1">
              <a:lnSpc>
                <a:spcPct val="80000"/>
              </a:lnSpc>
              <a:buFont typeface="Wingdings" charset="0"/>
              <a:buChar char="§"/>
            </a:pPr>
            <a:r>
              <a:rPr lang="en-US" sz="2800" dirty="0">
                <a:solidFill>
                  <a:srgbClr val="1C1C1C"/>
                </a:solidFill>
                <a:latin typeface="Times New Roman" charset="0"/>
                <a:cs typeface="Times New Roman" charset="0"/>
              </a:rPr>
              <a:t>Longitudinal Design</a:t>
            </a:r>
          </a:p>
          <a:p>
            <a:pPr lvl="2" algn="ctr" eaLnBrk="1" hangingPunct="1">
              <a:lnSpc>
                <a:spcPct val="80000"/>
              </a:lnSpc>
              <a:buFont typeface="Wingdings" charset="0"/>
              <a:buChar char="§"/>
            </a:pPr>
            <a:r>
              <a:rPr lang="en-US" sz="2400" b="1" dirty="0">
                <a:solidFill>
                  <a:srgbClr val="1C1C1C"/>
                </a:solidFill>
                <a:latin typeface="Times New Roman" charset="0"/>
                <a:cs typeface="Times New Roman" charset="0"/>
              </a:rPr>
              <a:t>Three consecutive 4-year cohorts</a:t>
            </a:r>
          </a:p>
          <a:p>
            <a:pPr lvl="2" algn="ctr" eaLnBrk="1" hangingPunct="1">
              <a:lnSpc>
                <a:spcPct val="80000"/>
              </a:lnSpc>
              <a:buFont typeface="Wingdings" charset="0"/>
              <a:buChar char="§"/>
            </a:pPr>
            <a:r>
              <a:rPr lang="en-US" sz="2400" b="1" dirty="0">
                <a:solidFill>
                  <a:srgbClr val="1C1C1C"/>
                </a:solidFill>
                <a:latin typeface="Times New Roman" charset="0"/>
                <a:cs typeface="Times New Roman" charset="0"/>
              </a:rPr>
              <a:t>300 item survey, sampled annually</a:t>
            </a:r>
          </a:p>
          <a:p>
            <a:pPr lvl="2" algn="ctr" eaLnBrk="1" hangingPunct="1">
              <a:lnSpc>
                <a:spcPct val="80000"/>
              </a:lnSpc>
              <a:buFont typeface="Wingdings" charset="0"/>
              <a:buChar char="§"/>
            </a:pPr>
            <a:r>
              <a:rPr lang="en-US" sz="2400" b="1" dirty="0">
                <a:solidFill>
                  <a:srgbClr val="1C1C1C"/>
                </a:solidFill>
                <a:latin typeface="Times New Roman" charset="0"/>
                <a:cs typeface="Times New Roman" charset="0"/>
              </a:rPr>
              <a:t>4000 undergraduate student participants</a:t>
            </a:r>
          </a:p>
          <a:p>
            <a:pPr algn="ctr" eaLnBrk="1" hangingPunct="1">
              <a:lnSpc>
                <a:spcPct val="80000"/>
              </a:lnSpc>
              <a:buFont typeface="Wingdings" charset="0"/>
              <a:buChar char="§"/>
            </a:pPr>
            <a:endParaRPr lang="en-US" dirty="0">
              <a:latin typeface="Times New Roman" charset="0"/>
              <a:cs typeface="Times New Roman" charset="0"/>
            </a:endParaRPr>
          </a:p>
          <a:p>
            <a:pPr algn="ctr" eaLnBrk="1" hangingPunct="1">
              <a:lnSpc>
                <a:spcPct val="80000"/>
              </a:lnSpc>
              <a:buFont typeface="Wingdings" charset="0"/>
              <a:buChar char="§"/>
            </a:pPr>
            <a:endParaRPr lang="en-US" dirty="0">
              <a:latin typeface="Times New Roman" charset="0"/>
              <a:cs typeface="Times New Roman" charset="0"/>
            </a:endParaRPr>
          </a:p>
        </p:txBody>
      </p:sp>
    </p:spTree>
    <p:extLst>
      <p:ext uri="{BB962C8B-B14F-4D97-AF65-F5344CB8AC3E}">
        <p14:creationId xmlns:p14="http://schemas.microsoft.com/office/powerpoint/2010/main" val="301786013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0" y="533400"/>
            <a:ext cx="8229600" cy="1143000"/>
          </a:xfrm>
        </p:spPr>
        <p:txBody>
          <a:bodyPr/>
          <a:lstStyle/>
          <a:p>
            <a:pPr eaLnBrk="1" hangingPunct="1"/>
            <a:r>
              <a:rPr lang="en-US" b="1">
                <a:latin typeface="Times New Roman" charset="0"/>
                <a:cs typeface="Times New Roman" charset="0"/>
              </a:rPr>
              <a:t>Ego Identity Status Measure</a:t>
            </a:r>
          </a:p>
        </p:txBody>
      </p:sp>
      <p:sp>
        <p:nvSpPr>
          <p:cNvPr id="20482" name="Rectangle 3"/>
          <p:cNvSpPr>
            <a:spLocks noGrp="1" noChangeArrowheads="1"/>
          </p:cNvSpPr>
          <p:nvPr>
            <p:ph type="body" idx="4294967295"/>
          </p:nvPr>
        </p:nvSpPr>
        <p:spPr>
          <a:xfrm>
            <a:off x="914400" y="1905000"/>
            <a:ext cx="8229600" cy="4343400"/>
          </a:xfrm>
        </p:spPr>
        <p:txBody>
          <a:bodyPr/>
          <a:lstStyle/>
          <a:p>
            <a:pPr marL="639763" lvl="1" indent="-273050" eaLnBrk="1" hangingPunct="1">
              <a:buClrTx/>
              <a:buFont typeface="Wingdings" charset="0"/>
              <a:buChar char="§"/>
            </a:pPr>
            <a:r>
              <a:rPr lang="en-US" sz="2000" b="1">
                <a:latin typeface="Times New Roman" charset="0"/>
                <a:cs typeface="Times New Roman" charset="0"/>
              </a:rPr>
              <a:t>Diffusion: no exploration or commitment </a:t>
            </a:r>
          </a:p>
          <a:p>
            <a:pPr marL="914400" lvl="2" indent="-228600" eaLnBrk="1" hangingPunct="1">
              <a:buFont typeface="Wingdings" charset="0"/>
              <a:buChar char="§"/>
            </a:pPr>
            <a:r>
              <a:rPr lang="ja-JP" altLang="en-US" b="1">
                <a:latin typeface="Times New Roman" charset="0"/>
                <a:ea typeface="ＭＳ 明朝" charset="0"/>
                <a:cs typeface="ＭＳ 明朝" charset="0"/>
              </a:rPr>
              <a:t>“</a:t>
            </a:r>
            <a:r>
              <a:rPr lang="en-US" altLang="ja-JP" b="1">
                <a:latin typeface="Times New Roman" charset="0"/>
                <a:cs typeface="Times New Roman" charset="0"/>
              </a:rPr>
              <a:t>I haven</a:t>
            </a:r>
            <a:r>
              <a:rPr lang="ja-JP" altLang="en-US" b="1">
                <a:latin typeface="Times New Roman" charset="0"/>
                <a:ea typeface="ＭＳ 明朝" charset="0"/>
                <a:cs typeface="ＭＳ 明朝" charset="0"/>
              </a:rPr>
              <a:t>’</a:t>
            </a:r>
            <a:r>
              <a:rPr lang="en-US" altLang="ja-JP" b="1">
                <a:latin typeface="Times New Roman" charset="0"/>
                <a:cs typeface="Times New Roman" charset="0"/>
              </a:rPr>
              <a:t>t really considered politics. It just doesn</a:t>
            </a:r>
            <a:r>
              <a:rPr lang="ja-JP" altLang="en-US" b="1">
                <a:latin typeface="Times New Roman" charset="0"/>
                <a:ea typeface="ＭＳ 明朝" charset="0"/>
                <a:cs typeface="ＭＳ 明朝" charset="0"/>
              </a:rPr>
              <a:t>’</a:t>
            </a:r>
            <a:r>
              <a:rPr lang="en-US" altLang="ja-JP" b="1">
                <a:latin typeface="Times New Roman" charset="0"/>
                <a:cs typeface="Times New Roman" charset="0"/>
              </a:rPr>
              <a:t>t excite me much.</a:t>
            </a:r>
            <a:r>
              <a:rPr lang="ja-JP" altLang="en-US" b="1">
                <a:latin typeface="Times New Roman" charset="0"/>
                <a:ea typeface="ＭＳ 明朝" charset="0"/>
                <a:cs typeface="ＭＳ 明朝" charset="0"/>
              </a:rPr>
              <a:t>”</a:t>
            </a:r>
            <a:endParaRPr lang="en-US" altLang="ja-JP" b="1">
              <a:latin typeface="Times New Roman" charset="0"/>
              <a:cs typeface="Times New Roman" charset="0"/>
            </a:endParaRPr>
          </a:p>
          <a:p>
            <a:pPr marL="639763" lvl="1" indent="-273050" eaLnBrk="1" hangingPunct="1">
              <a:buClrTx/>
              <a:buFont typeface="Wingdings" charset="0"/>
              <a:buChar char="§"/>
            </a:pPr>
            <a:r>
              <a:rPr lang="en-US" sz="2000" b="1">
                <a:latin typeface="Times New Roman" charset="0"/>
                <a:cs typeface="Times New Roman" charset="0"/>
              </a:rPr>
              <a:t>Foreclosure: no exploration, but commitment </a:t>
            </a:r>
          </a:p>
          <a:p>
            <a:pPr marL="914400" lvl="2" indent="-228600" eaLnBrk="1" hangingPunct="1">
              <a:buFont typeface="Wingdings" charset="0"/>
              <a:buChar char="§"/>
            </a:pPr>
            <a:r>
              <a:rPr lang="ja-JP" altLang="en-US" b="1">
                <a:latin typeface="Times New Roman" charset="0"/>
                <a:ea typeface="ＭＳ 明朝" charset="0"/>
                <a:cs typeface="ＭＳ 明朝" charset="0"/>
              </a:rPr>
              <a:t>“</a:t>
            </a:r>
            <a:r>
              <a:rPr lang="en-US" altLang="ja-JP" b="1">
                <a:latin typeface="Times New Roman" charset="0"/>
                <a:cs typeface="Times New Roman" charset="0"/>
              </a:rPr>
              <a:t>My parents decided a long time ago what I should go into for employment and I</a:t>
            </a:r>
            <a:r>
              <a:rPr lang="ja-JP" altLang="en-US" b="1">
                <a:latin typeface="Times New Roman" charset="0"/>
                <a:ea typeface="ＭＳ 明朝" charset="0"/>
                <a:cs typeface="ＭＳ 明朝" charset="0"/>
              </a:rPr>
              <a:t>’</a:t>
            </a:r>
            <a:r>
              <a:rPr lang="en-US" altLang="ja-JP" b="1">
                <a:latin typeface="Times New Roman" charset="0"/>
                <a:cs typeface="Times New Roman" charset="0"/>
              </a:rPr>
              <a:t>m following through with their plans.</a:t>
            </a:r>
            <a:r>
              <a:rPr lang="ja-JP" altLang="en-US" b="1">
                <a:latin typeface="Times New Roman" charset="0"/>
                <a:ea typeface="ＭＳ 明朝" charset="0"/>
                <a:cs typeface="ＭＳ 明朝" charset="0"/>
              </a:rPr>
              <a:t>”</a:t>
            </a:r>
            <a:endParaRPr lang="en-US" altLang="ja-JP" b="1">
              <a:latin typeface="Times New Roman" charset="0"/>
              <a:cs typeface="Times New Roman" charset="0"/>
            </a:endParaRPr>
          </a:p>
          <a:p>
            <a:pPr marL="639763" lvl="1" indent="-273050" eaLnBrk="1" hangingPunct="1">
              <a:buClrTx/>
              <a:buFont typeface="Wingdings" charset="0"/>
              <a:buChar char="§"/>
            </a:pPr>
            <a:r>
              <a:rPr lang="en-US" sz="2000" b="1">
                <a:latin typeface="Times New Roman" charset="0"/>
                <a:cs typeface="Times New Roman" charset="0"/>
              </a:rPr>
              <a:t>Moratorium: exploration without commitment</a:t>
            </a:r>
            <a:endParaRPr lang="en-US" sz="2000" b="1">
              <a:latin typeface="Times New Roman" charset="0"/>
              <a:cs typeface="Times New Roman" charset="0"/>
              <a:sym typeface="Symbol" charset="0"/>
            </a:endParaRPr>
          </a:p>
          <a:p>
            <a:pPr marL="914400" lvl="2" indent="-228600" eaLnBrk="1" hangingPunct="1">
              <a:buFont typeface="Wingdings" charset="0"/>
              <a:buChar char="§"/>
            </a:pPr>
            <a:r>
              <a:rPr lang="ja-JP" altLang="en-US" b="1">
                <a:latin typeface="Times New Roman" charset="0"/>
                <a:ea typeface="ＭＳ 明朝" charset="0"/>
                <a:cs typeface="ＭＳ 明朝" charset="0"/>
              </a:rPr>
              <a:t>“</a:t>
            </a:r>
            <a:r>
              <a:rPr lang="en-US" altLang="ja-JP" b="1">
                <a:latin typeface="Times New Roman" charset="0"/>
                <a:cs typeface="Times New Roman" charset="0"/>
              </a:rPr>
              <a:t>Religion is confusing to me right now. I keep changing my views on what is right and wrong for me.</a:t>
            </a:r>
            <a:r>
              <a:rPr lang="ja-JP" altLang="en-US" b="1">
                <a:latin typeface="Times New Roman" charset="0"/>
                <a:ea typeface="ＭＳ 明朝" charset="0"/>
                <a:cs typeface="ＭＳ 明朝" charset="0"/>
              </a:rPr>
              <a:t>”</a:t>
            </a:r>
            <a:endParaRPr lang="en-US" altLang="ja-JP" b="1">
              <a:latin typeface="Times New Roman" charset="0"/>
              <a:cs typeface="Times New Roman" charset="0"/>
            </a:endParaRPr>
          </a:p>
          <a:p>
            <a:pPr marL="639763" lvl="1" indent="-273050" eaLnBrk="1" hangingPunct="1">
              <a:buClrTx/>
              <a:buFont typeface="Wingdings" charset="0"/>
              <a:buChar char="§"/>
            </a:pPr>
            <a:r>
              <a:rPr lang="en-US" sz="2000" b="1">
                <a:latin typeface="Times New Roman" charset="0"/>
                <a:cs typeface="Times New Roman" charset="0"/>
              </a:rPr>
              <a:t>Achievement: exploration and commitment</a:t>
            </a:r>
            <a:endParaRPr lang="en-US" sz="2000" b="1">
              <a:latin typeface="Times New Roman" charset="0"/>
              <a:cs typeface="Times New Roman" charset="0"/>
              <a:sym typeface="Symbol" charset="0"/>
            </a:endParaRPr>
          </a:p>
          <a:p>
            <a:pPr marL="914400" lvl="2" indent="-228600" eaLnBrk="1" hangingPunct="1">
              <a:buFont typeface="Wingdings" charset="0"/>
              <a:buChar char="§"/>
            </a:pPr>
            <a:r>
              <a:rPr lang="ja-JP" altLang="en-US" b="1">
                <a:latin typeface="Times New Roman" charset="0"/>
                <a:ea typeface="ＭＳ 明朝" charset="0"/>
                <a:cs typeface="ＭＳ 明朝" charset="0"/>
                <a:sym typeface="Symbol" charset="0"/>
              </a:rPr>
              <a:t>“</a:t>
            </a:r>
            <a:r>
              <a:rPr lang="en-US" altLang="ja-JP" b="1">
                <a:latin typeface="Times New Roman" charset="0"/>
                <a:cs typeface="Times New Roman" charset="0"/>
                <a:sym typeface="Symbol" charset="0"/>
              </a:rPr>
              <a:t>It took me a while to figure it out, but now I really know what I want for a career.</a:t>
            </a:r>
            <a:r>
              <a:rPr lang="ja-JP" altLang="en-US" b="1">
                <a:latin typeface="Times New Roman" charset="0"/>
                <a:ea typeface="ＭＳ 明朝" charset="0"/>
                <a:cs typeface="ＭＳ 明朝" charset="0"/>
                <a:sym typeface="Symbol" charset="0"/>
              </a:rPr>
              <a:t>”</a:t>
            </a:r>
            <a:endParaRPr lang="en-US" b="1">
              <a:latin typeface="Times New Roman" charset="0"/>
              <a:cs typeface="Times New Roman" charset="0"/>
              <a:sym typeface="Symbol" charset="0"/>
            </a:endParaRPr>
          </a:p>
        </p:txBody>
      </p:sp>
      <p:sp>
        <p:nvSpPr>
          <p:cNvPr id="2048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612D9145-A056-3E47-8EAE-BC29AD7957DA}" type="slidenum">
              <a:rPr lang="en-US" sz="1200" b="1">
                <a:solidFill>
                  <a:srgbClr val="FFFFFF"/>
                </a:solidFill>
              </a:rPr>
              <a:pPr algn="ctr" eaLnBrk="1" hangingPunct="1">
                <a:lnSpc>
                  <a:spcPct val="80000"/>
                </a:lnSpc>
              </a:pPr>
              <a:t>5</a:t>
            </a:fld>
            <a:endParaRPr lang="en-US" sz="1200" b="1">
              <a:solidFill>
                <a:srgbClr val="FFFFFF"/>
              </a:solidFill>
            </a:endParaRPr>
          </a:p>
        </p:txBody>
      </p:sp>
    </p:spTree>
    <p:extLst>
      <p:ext uri="{BB962C8B-B14F-4D97-AF65-F5344CB8AC3E}">
        <p14:creationId xmlns:p14="http://schemas.microsoft.com/office/powerpoint/2010/main" val="392018035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0" y="1524000"/>
            <a:ext cx="8229600" cy="1143000"/>
          </a:xfrm>
        </p:spPr>
        <p:txBody>
          <a:bodyPr rtlCol="0">
            <a:normAutofit fontScale="90000"/>
          </a:bodyPr>
          <a:lstStyle/>
          <a:p>
            <a:pPr eaLnBrk="1" fontAlgn="auto" hangingPunct="1">
              <a:spcAft>
                <a:spcPts val="0"/>
              </a:spcAft>
              <a:defRPr/>
            </a:pP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
            </a:r>
            <a:b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b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
            </a:r>
            <a:b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b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
            </a:r>
            <a:b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b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
            </a:r>
            <a:b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b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
            </a:r>
            <a:b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b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
            </a:r>
            <a:b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b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
            </a:r>
            <a:b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b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Identity</a:t>
            </a:r>
            <a:r>
              <a:rPr lang="en-US" sz="2800">
                <a:solidFill>
                  <a:schemeClr val="tx1">
                    <a:lumMod val="85000"/>
                    <a:lumOff val="15000"/>
                  </a:schemeClr>
                </a:solidFill>
                <a:effectLst>
                  <a:outerShdw blurRad="38100" dist="38100" dir="2700000" algn="tl">
                    <a:srgbClr val="DDDDDD"/>
                  </a:outerShdw>
                </a:effectLst>
                <a:latin typeface="Mona Lisa Recut" charset="0"/>
                <a:ea typeface="+mj-ea"/>
                <a:cs typeface="+mj-cs"/>
              </a:rPr>
              <a:t> </a:t>
            </a:r>
            <a:r>
              <a:rPr lang="en-US" sz="3400">
                <a:solidFill>
                  <a:schemeClr val="tx1">
                    <a:lumMod val="85000"/>
                    <a:lumOff val="15000"/>
                  </a:schemeClr>
                </a:solidFill>
                <a:effectLst>
                  <a:outerShdw blurRad="38100" dist="38100" dir="2700000" algn="tl">
                    <a:srgbClr val="DDDDDD"/>
                  </a:outerShdw>
                </a:effectLst>
                <a:latin typeface="Mona Lisa Recut" charset="0"/>
                <a:ea typeface="+mj-ea"/>
                <a:cs typeface="+mj-cs"/>
              </a:rPr>
              <a:t>Development</a:t>
            </a:r>
            <a:r>
              <a:rPr lang="en-US" sz="2800">
                <a:solidFill>
                  <a:srgbClr val="FF3300"/>
                </a:solidFill>
                <a:effectLst>
                  <a:outerShdw blurRad="38100" dist="38100" dir="2700000" algn="tl">
                    <a:srgbClr val="DDDDDD"/>
                  </a:outerShdw>
                </a:effectLst>
                <a:latin typeface="Mona Lisa Recut" charset="0"/>
                <a:ea typeface="+mj-ea"/>
                <a:cs typeface="+mj-cs"/>
              </a:rPr>
              <a:t> </a:t>
            </a:r>
            <a:br>
              <a:rPr lang="en-US" sz="2800">
                <a:solidFill>
                  <a:srgbClr val="FF3300"/>
                </a:solidFill>
                <a:effectLst>
                  <a:outerShdw blurRad="38100" dist="38100" dir="2700000" algn="tl">
                    <a:srgbClr val="DDDDDD"/>
                  </a:outerShdw>
                </a:effectLst>
                <a:latin typeface="Mona Lisa Recut" charset="0"/>
                <a:ea typeface="+mj-ea"/>
                <a:cs typeface="+mj-cs"/>
              </a:rPr>
            </a:br>
            <a:endParaRPr lang="en-US" sz="2800">
              <a:solidFill>
                <a:srgbClr val="FF3300"/>
              </a:solidFill>
              <a:effectLst>
                <a:outerShdw blurRad="38100" dist="38100" dir="2700000" algn="tl">
                  <a:srgbClr val="DDDDDD"/>
                </a:outerShdw>
              </a:effectLst>
              <a:latin typeface="Mona Lisa Recut" charset="0"/>
              <a:ea typeface="+mj-ea"/>
              <a:cs typeface="+mj-cs"/>
            </a:endParaRPr>
          </a:p>
        </p:txBody>
      </p:sp>
      <p:graphicFrame>
        <p:nvGraphicFramePr>
          <p:cNvPr id="21506" name="Object 3"/>
          <p:cNvGraphicFramePr>
            <a:graphicFrameLocks noGrp="1" noChangeAspect="1"/>
          </p:cNvGraphicFramePr>
          <p:nvPr>
            <p:ph idx="4294967295"/>
          </p:nvPr>
        </p:nvGraphicFramePr>
        <p:xfrm>
          <a:off x="0" y="1827213"/>
          <a:ext cx="8532813" cy="3811587"/>
        </p:xfrm>
        <a:graphic>
          <a:graphicData uri="http://schemas.openxmlformats.org/presentationml/2006/ole">
            <mc:AlternateContent xmlns:mc="http://schemas.openxmlformats.org/markup-compatibility/2006">
              <mc:Choice xmlns:v="urn:schemas-microsoft-com:vml" Requires="v">
                <p:oleObj spid="_x0000_s8206" name="Worksheet" r:id="rId5" imgW="8585200" imgH="3835400" progId="Excel.Sheet.8">
                  <p:embed/>
                </p:oleObj>
              </mc:Choice>
              <mc:Fallback>
                <p:oleObj name="Worksheet" r:id="rId5" imgW="8585200" imgH="38354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27213"/>
                        <a:ext cx="8532813" cy="381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507"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6F8F306-E61B-074F-B234-4BEABCD027B6}" type="slidenum">
              <a:rPr lang="en-US" sz="1200">
                <a:solidFill>
                  <a:srgbClr val="5C5C5C"/>
                </a:solidFill>
                <a:latin typeface="Tahoma" charset="0"/>
              </a:rPr>
              <a:pPr algn="ctr" eaLnBrk="1" hangingPunct="1"/>
              <a:t>6</a:t>
            </a:fld>
            <a:endParaRPr lang="en-US" sz="1200">
              <a:solidFill>
                <a:srgbClr val="5C5C5C"/>
              </a:solidFill>
              <a:latin typeface="Tahoma" charset="0"/>
            </a:endParaRPr>
          </a:p>
        </p:txBody>
      </p:sp>
      <p:sp>
        <p:nvSpPr>
          <p:cNvPr id="21508" name="TextBox 4"/>
          <p:cNvSpPr txBox="1">
            <a:spLocks noChangeArrowheads="1"/>
          </p:cNvSpPr>
          <p:nvPr/>
        </p:nvSpPr>
        <p:spPr bwMode="auto">
          <a:xfrm>
            <a:off x="2209800" y="0"/>
            <a:ext cx="495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a:solidFill>
                  <a:schemeClr val="tx2"/>
                </a:solidFill>
                <a:latin typeface="Times New Roman" charset="0"/>
                <a:cs typeface="Times New Roman" charset="0"/>
              </a:rPr>
              <a:t>Changes in Identity Development</a:t>
            </a:r>
          </a:p>
          <a:p>
            <a:pPr algn="ctr"/>
            <a:r>
              <a:rPr lang="en-US" sz="2000" b="1">
                <a:solidFill>
                  <a:schemeClr val="tx2"/>
                </a:solidFill>
                <a:latin typeface="Times New Roman" charset="0"/>
                <a:cs typeface="Times New Roman" charset="0"/>
              </a:rPr>
              <a:t>(Explore, Commit)</a:t>
            </a:r>
          </a:p>
          <a:p>
            <a:pPr algn="ctr"/>
            <a:r>
              <a:rPr lang="en-US" sz="2000" b="1">
                <a:latin typeface="Tahoma" charset="0"/>
              </a:rPr>
              <a:t> </a:t>
            </a:r>
          </a:p>
        </p:txBody>
      </p:sp>
    </p:spTree>
    <p:extLst>
      <p:ext uri="{BB962C8B-B14F-4D97-AF65-F5344CB8AC3E}">
        <p14:creationId xmlns:p14="http://schemas.microsoft.com/office/powerpoint/2010/main" val="24502992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0" y="381000"/>
            <a:ext cx="8229600" cy="1143000"/>
          </a:xfrm>
        </p:spPr>
        <p:txBody>
          <a:bodyPr/>
          <a:lstStyle/>
          <a:p>
            <a:pPr eaLnBrk="1" hangingPunct="1"/>
            <a:r>
              <a:rPr lang="en-US" b="1">
                <a:latin typeface="Times New Roman" charset="0"/>
                <a:cs typeface="Times New Roman" charset="0"/>
              </a:rPr>
              <a:t>Faith Attitude Survey</a:t>
            </a:r>
          </a:p>
        </p:txBody>
      </p:sp>
      <p:graphicFrame>
        <p:nvGraphicFramePr>
          <p:cNvPr id="3" name="Table 2"/>
          <p:cNvGraphicFramePr>
            <a:graphicFrameLocks noGrp="1"/>
          </p:cNvGraphicFramePr>
          <p:nvPr/>
        </p:nvGraphicFramePr>
        <p:xfrm>
          <a:off x="609600" y="1676400"/>
          <a:ext cx="7696200" cy="4725989"/>
        </p:xfrm>
        <a:graphic>
          <a:graphicData uri="http://schemas.openxmlformats.org/drawingml/2006/table">
            <a:tbl>
              <a:tblPr/>
              <a:tblGrid>
                <a:gridCol w="2228850"/>
                <a:gridCol w="5467350"/>
              </a:tblGrid>
              <a:tr h="622300">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500" b="0" i="0" u="none" strike="noStrike" cap="none" normalizeH="0" baseline="0" dirty="0" smtClean="0">
                          <a:ln>
                            <a:noFill/>
                          </a:ln>
                          <a:solidFill>
                            <a:srgbClr val="000066"/>
                          </a:solidFill>
                          <a:effectLst/>
                          <a:latin typeface="Times New Roman" pitchFamily="18" charset="0"/>
                          <a:cs typeface="Times New Roman" pitchFamily="18" charset="0"/>
                        </a:rPr>
                        <a:t>Subscales</a:t>
                      </a:r>
                      <a:endParaRPr kumimoji="0" lang="en-US" sz="1700" b="0"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500" b="0" i="0" u="none" strike="noStrike" cap="none" normalizeH="0" baseline="0" smtClean="0">
                          <a:ln>
                            <a:noFill/>
                          </a:ln>
                          <a:solidFill>
                            <a:srgbClr val="000066"/>
                          </a:solidFill>
                          <a:effectLst/>
                          <a:latin typeface="Times New Roman" pitchFamily="18" charset="0"/>
                          <a:cs typeface="Times New Roman" pitchFamily="18" charset="0"/>
                        </a:rPr>
                        <a:t>Sample Items</a:t>
                      </a:r>
                      <a:endParaRPr kumimoji="0" lang="en-US" sz="1700" b="0" i="0" u="none" strike="noStrike" cap="none" normalizeH="0" baseline="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6188">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66"/>
                          </a:solidFill>
                          <a:effectLst/>
                          <a:latin typeface="Times New Roman" pitchFamily="18" charset="0"/>
                          <a:cs typeface="Times New Roman" pitchFamily="18" charset="0"/>
                        </a:rPr>
                        <a:t>Strength of Beliefs </a:t>
                      </a:r>
                    </a:p>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66"/>
                          </a:solidFill>
                          <a:effectLst/>
                          <a:latin typeface="Times New Roman" pitchFamily="18" charset="0"/>
                          <a:cs typeface="Times New Roman" pitchFamily="18" charset="0"/>
                        </a:rPr>
                        <a:t>(</a:t>
                      </a:r>
                      <a:r>
                        <a:rPr kumimoji="0" lang="en-US" sz="1500" b="0" i="1" u="none" strike="noStrike" cap="none" normalizeH="0" baseline="0" dirty="0" smtClean="0">
                          <a:ln>
                            <a:noFill/>
                          </a:ln>
                          <a:solidFill>
                            <a:srgbClr val="000066"/>
                          </a:solidFill>
                          <a:effectLst/>
                          <a:latin typeface="Symbol" pitchFamily="18" charset="2"/>
                          <a:cs typeface="Times New Roman" pitchFamily="18" charset="0"/>
                        </a:rPr>
                        <a:t>a</a:t>
                      </a:r>
                      <a:r>
                        <a:rPr kumimoji="0" lang="en-US" sz="1500" b="0" i="1" u="none" strike="noStrike" cap="none" normalizeH="0" baseline="0" dirty="0" smtClean="0">
                          <a:ln>
                            <a:noFill/>
                          </a:ln>
                          <a:solidFill>
                            <a:srgbClr val="000066"/>
                          </a:solidFill>
                          <a:effectLst/>
                          <a:latin typeface="Times New Roman" pitchFamily="18" charset="0"/>
                          <a:cs typeface="Times New Roman" pitchFamily="18" charset="0"/>
                        </a:rPr>
                        <a:t> = 0.73)</a:t>
                      </a:r>
                      <a:endParaRPr kumimoji="0" lang="en-US" sz="1700" b="0"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500" b="0" i="0" u="none" strike="noStrike" cap="none" normalizeH="0" baseline="0" smtClean="0">
                          <a:ln>
                            <a:noFill/>
                          </a:ln>
                          <a:solidFill>
                            <a:srgbClr val="000066"/>
                          </a:solidFill>
                          <a:effectLst/>
                          <a:latin typeface="Times New Roman" pitchFamily="18" charset="0"/>
                          <a:cs typeface="Times New Roman" pitchFamily="18" charset="0"/>
                        </a:rPr>
                        <a:t>I view myself as a religious person.</a:t>
                      </a:r>
                      <a:endParaRPr kumimoji="0" lang="en-US" sz="17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500" b="0" i="0" u="none" strike="noStrike" cap="none" normalizeH="0" baseline="0" smtClean="0">
                          <a:ln>
                            <a:noFill/>
                          </a:ln>
                          <a:solidFill>
                            <a:srgbClr val="000066"/>
                          </a:solidFill>
                          <a:effectLst/>
                          <a:latin typeface="Times New Roman" pitchFamily="18" charset="0"/>
                          <a:cs typeface="Times New Roman" pitchFamily="18" charset="0"/>
                        </a:rPr>
                        <a:t>I have doubts about whether my religious beliefs are true.</a:t>
                      </a:r>
                      <a:endParaRPr kumimoji="0" lang="en-US" sz="1700" b="0" i="0" u="none" strike="noStrike" cap="none" normalizeH="0" baseline="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6188">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66"/>
                          </a:solidFill>
                          <a:effectLst/>
                          <a:latin typeface="Times New Roman" pitchFamily="18" charset="0"/>
                          <a:cs typeface="Times New Roman" pitchFamily="18" charset="0"/>
                        </a:rPr>
                        <a:t>Importance of Faith </a:t>
                      </a:r>
                    </a:p>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66"/>
                          </a:solidFill>
                          <a:effectLst/>
                          <a:latin typeface="Times New Roman" pitchFamily="18" charset="0"/>
                          <a:cs typeface="Times New Roman" pitchFamily="18" charset="0"/>
                        </a:rPr>
                        <a:t>(</a:t>
                      </a:r>
                      <a:r>
                        <a:rPr kumimoji="0" lang="en-US" sz="1500" b="0" i="1" u="none" strike="noStrike" cap="none" normalizeH="0" baseline="0" dirty="0" smtClean="0">
                          <a:ln>
                            <a:noFill/>
                          </a:ln>
                          <a:solidFill>
                            <a:srgbClr val="000066"/>
                          </a:solidFill>
                          <a:effectLst/>
                          <a:latin typeface="Symbol" pitchFamily="18" charset="2"/>
                          <a:cs typeface="Times New Roman" pitchFamily="18" charset="0"/>
                        </a:rPr>
                        <a:t>a</a:t>
                      </a:r>
                      <a:r>
                        <a:rPr kumimoji="0" lang="en-US" sz="1500" b="0" i="1" u="none" strike="noStrike" cap="none" normalizeH="0" baseline="0" dirty="0" smtClean="0">
                          <a:ln>
                            <a:noFill/>
                          </a:ln>
                          <a:solidFill>
                            <a:srgbClr val="000066"/>
                          </a:solidFill>
                          <a:effectLst/>
                          <a:latin typeface="Times New Roman" pitchFamily="18" charset="0"/>
                          <a:cs typeface="Times New Roman" pitchFamily="18" charset="0"/>
                        </a:rPr>
                        <a:t> = 0.89)</a:t>
                      </a:r>
                      <a:endParaRPr kumimoji="0" lang="en-US" sz="1700" b="0"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500" b="0" i="0" u="none" strike="noStrike" cap="none" normalizeH="0" baseline="0" smtClean="0">
                          <a:ln>
                            <a:noFill/>
                          </a:ln>
                          <a:solidFill>
                            <a:srgbClr val="000066"/>
                          </a:solidFill>
                          <a:effectLst/>
                          <a:latin typeface="Times New Roman" pitchFamily="18" charset="0"/>
                          <a:cs typeface="Times New Roman" pitchFamily="18" charset="0"/>
                        </a:rPr>
                        <a:t>Religion is not a very important part of my life right now.</a:t>
                      </a:r>
                      <a:endParaRPr kumimoji="0" lang="en-US" sz="17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My faith is not very important to me.</a:t>
                      </a:r>
                      <a:endParaRPr kumimoji="0" lang="en-US" sz="1700" b="0" i="0" u="none" strike="noStrike" cap="none" normalizeH="0" baseline="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1313">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66"/>
                          </a:solidFill>
                          <a:effectLst/>
                          <a:latin typeface="Times New Roman" pitchFamily="18" charset="0"/>
                          <a:cs typeface="Times New Roman" pitchFamily="18" charset="0"/>
                        </a:rPr>
                        <a:t>Life Application of Faith (</a:t>
                      </a:r>
                      <a:r>
                        <a:rPr kumimoji="0" lang="en-US" sz="1500" b="0" i="1" u="none" strike="noStrike" cap="none" normalizeH="0" baseline="0" dirty="0" smtClean="0">
                          <a:ln>
                            <a:noFill/>
                          </a:ln>
                          <a:solidFill>
                            <a:srgbClr val="000066"/>
                          </a:solidFill>
                          <a:effectLst/>
                          <a:latin typeface="Symbol" pitchFamily="18" charset="2"/>
                          <a:cs typeface="Times New Roman" pitchFamily="18" charset="0"/>
                        </a:rPr>
                        <a:t>a</a:t>
                      </a:r>
                      <a:r>
                        <a:rPr kumimoji="0" lang="en-US" sz="1500" b="0" i="1" u="none" strike="noStrike" cap="none" normalizeH="0" baseline="0" dirty="0" smtClean="0">
                          <a:ln>
                            <a:noFill/>
                          </a:ln>
                          <a:solidFill>
                            <a:srgbClr val="000066"/>
                          </a:solidFill>
                          <a:effectLst/>
                          <a:latin typeface="Times New Roman" pitchFamily="18" charset="0"/>
                          <a:cs typeface="Times New Roman" pitchFamily="18" charset="0"/>
                        </a:rPr>
                        <a:t> = 0.92)</a:t>
                      </a:r>
                      <a:endParaRPr kumimoji="0" lang="en-US" sz="1700" b="0"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500" b="0" i="0" u="none" strike="noStrike" cap="none" normalizeH="0" baseline="0" dirty="0" smtClean="0">
                          <a:ln>
                            <a:noFill/>
                          </a:ln>
                          <a:solidFill>
                            <a:srgbClr val="000000"/>
                          </a:solidFill>
                          <a:effectLst/>
                          <a:latin typeface="Times New Roman" pitchFamily="18" charset="0"/>
                          <a:cs typeface="Times New Roman" pitchFamily="18" charset="0"/>
                        </a:rPr>
                        <a:t>I depend on my faith in God for decision-making and direction.</a:t>
                      </a:r>
                      <a:endParaRPr kumimoji="0" lang="en-US" sz="1700" b="0" i="0"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500" b="0" i="0" u="none" strike="noStrike" cap="none" normalizeH="0" baseline="0" dirty="0" smtClean="0">
                          <a:ln>
                            <a:noFill/>
                          </a:ln>
                          <a:solidFill>
                            <a:srgbClr val="000000"/>
                          </a:solidFill>
                          <a:effectLst/>
                          <a:latin typeface="Times New Roman" pitchFamily="18" charset="0"/>
                          <a:cs typeface="Times New Roman" pitchFamily="18" charset="0"/>
                        </a:rPr>
                        <a:t>I try hard to carry my religious beliefs into all other dealings in my life.</a:t>
                      </a:r>
                      <a:endParaRPr kumimoji="0" lang="en-US" sz="1700" b="0"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7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236DBBBC-783F-D84C-8337-36F40393CAF9}" type="slidenum">
              <a:rPr lang="en-US" sz="1200" b="1">
                <a:solidFill>
                  <a:srgbClr val="FFFFFF"/>
                </a:solidFill>
              </a:rPr>
              <a:pPr algn="ctr" eaLnBrk="1" hangingPunct="1">
                <a:lnSpc>
                  <a:spcPct val="80000"/>
                </a:lnSpc>
              </a:pPr>
              <a:t>7</a:t>
            </a:fld>
            <a:endParaRPr lang="en-US" sz="1200" b="1">
              <a:solidFill>
                <a:srgbClr val="FFFFFF"/>
              </a:solidFill>
            </a:endParaRPr>
          </a:p>
        </p:txBody>
      </p:sp>
    </p:spTree>
    <p:extLst>
      <p:ext uri="{BB962C8B-B14F-4D97-AF65-F5344CB8AC3E}">
        <p14:creationId xmlns:p14="http://schemas.microsoft.com/office/powerpoint/2010/main" val="1953115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228600"/>
            <a:ext cx="8229600" cy="1143000"/>
          </a:xfrm>
        </p:spPr>
        <p:txBody>
          <a:bodyPr/>
          <a:lstStyle/>
          <a:p>
            <a:pPr eaLnBrk="1" hangingPunct="1"/>
            <a:r>
              <a:rPr lang="en-US" sz="3600">
                <a:latin typeface="Times New Roman" charset="0"/>
                <a:cs typeface="Times New Roman" charset="0"/>
              </a:rPr>
              <a:t>Changes in Faith Development</a:t>
            </a:r>
          </a:p>
        </p:txBody>
      </p:sp>
      <p:graphicFrame>
        <p:nvGraphicFramePr>
          <p:cNvPr id="24578" name="Object 3"/>
          <p:cNvGraphicFramePr>
            <a:graphicFrameLocks noGrp="1" noChangeAspect="1"/>
          </p:cNvGraphicFramePr>
          <p:nvPr>
            <p:ph type="chart" sz="half" idx="4294967295"/>
            <p:extLst>
              <p:ext uri="{D42A27DB-BD31-4B8C-83A1-F6EECF244321}">
                <p14:modId xmlns:p14="http://schemas.microsoft.com/office/powerpoint/2010/main" val="702649690"/>
              </p:ext>
            </p:extLst>
          </p:nvPr>
        </p:nvGraphicFramePr>
        <p:xfrm>
          <a:off x="304800" y="1295400"/>
          <a:ext cx="8655050" cy="4654550"/>
        </p:xfrm>
        <a:graphic>
          <a:graphicData uri="http://schemas.openxmlformats.org/presentationml/2006/ole">
            <mc:AlternateContent xmlns:mc="http://schemas.openxmlformats.org/markup-compatibility/2006">
              <mc:Choice xmlns:v="urn:schemas-microsoft-com:vml" Requires="v">
                <p:oleObj spid="_x0000_s11278" name="Worksheet" r:id="rId5" imgW="9220200" imgH="4953000" progId="Excel.Sheet.8">
                  <p:embed/>
                </p:oleObj>
              </mc:Choice>
              <mc:Fallback>
                <p:oleObj name="Worksheet" r:id="rId5" imgW="9220200" imgH="495300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865505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76E46B00-D449-F142-A1AB-C256080833E0}" type="slidenum">
              <a:rPr lang="en-US" sz="1200">
                <a:solidFill>
                  <a:srgbClr val="5C5C5C"/>
                </a:solidFill>
                <a:latin typeface="Tahoma" charset="0"/>
              </a:rPr>
              <a:pPr algn="ctr" eaLnBrk="1" hangingPunct="1"/>
              <a:t>8</a:t>
            </a:fld>
            <a:endParaRPr lang="en-US" sz="1200">
              <a:solidFill>
                <a:srgbClr val="5C5C5C"/>
              </a:solidFill>
              <a:latin typeface="Tahoma" charset="0"/>
            </a:endParaRPr>
          </a:p>
        </p:txBody>
      </p:sp>
    </p:spTree>
    <p:extLst>
      <p:ext uri="{BB962C8B-B14F-4D97-AF65-F5344CB8AC3E}">
        <p14:creationId xmlns:p14="http://schemas.microsoft.com/office/powerpoint/2010/main" val="23401090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idx="4294967295"/>
          </p:nvPr>
        </p:nvSpPr>
        <p:spPr>
          <a:xfrm>
            <a:off x="0" y="685800"/>
            <a:ext cx="7866063" cy="792163"/>
          </a:xfrm>
        </p:spPr>
        <p:txBody>
          <a:bodyPr rtlCol="0">
            <a:normAutofit fontScale="90000"/>
          </a:bodyPr>
          <a:lstStyle/>
          <a:p>
            <a:pPr eaLnBrk="1" fontAlgn="auto" hangingPunct="1">
              <a:spcAft>
                <a:spcPts val="0"/>
              </a:spcAft>
              <a:defRPr/>
            </a:pPr>
            <a:r>
              <a:rPr lang="en-US" sz="4000" b="1">
                <a:solidFill>
                  <a:schemeClr val="tx1">
                    <a:lumMod val="85000"/>
                    <a:lumOff val="15000"/>
                  </a:schemeClr>
                </a:solidFill>
                <a:latin typeface="Times New Roman" charset="0"/>
                <a:ea typeface="+mj-ea"/>
                <a:cs typeface="Times New Roman" charset="0"/>
              </a:rPr>
              <a:t>Vocational Discernment </a:t>
            </a:r>
            <a:br>
              <a:rPr lang="en-US" sz="4000" b="1">
                <a:solidFill>
                  <a:schemeClr val="tx1">
                    <a:lumMod val="85000"/>
                    <a:lumOff val="15000"/>
                  </a:schemeClr>
                </a:solidFill>
                <a:latin typeface="Times New Roman" charset="0"/>
                <a:ea typeface="+mj-ea"/>
                <a:cs typeface="Times New Roman" charset="0"/>
              </a:rPr>
            </a:br>
            <a:r>
              <a:rPr lang="en-US" sz="4000" b="1">
                <a:solidFill>
                  <a:schemeClr val="tx1">
                    <a:lumMod val="85000"/>
                    <a:lumOff val="15000"/>
                  </a:schemeClr>
                </a:solidFill>
                <a:latin typeface="Times New Roman" charset="0"/>
                <a:ea typeface="+mj-ea"/>
                <a:cs typeface="Times New Roman" charset="0"/>
              </a:rPr>
              <a:t>and Action</a:t>
            </a:r>
          </a:p>
        </p:txBody>
      </p:sp>
      <p:graphicFrame>
        <p:nvGraphicFramePr>
          <p:cNvPr id="46099" name="Group 1043"/>
          <p:cNvGraphicFramePr>
            <a:graphicFrameLocks noGrp="1"/>
          </p:cNvGraphicFramePr>
          <p:nvPr>
            <p:ph idx="4294967295"/>
          </p:nvPr>
        </p:nvGraphicFramePr>
        <p:xfrm>
          <a:off x="798513" y="1981200"/>
          <a:ext cx="8345487" cy="4319589"/>
        </p:xfrm>
        <a:graphic>
          <a:graphicData uri="http://schemas.openxmlformats.org/drawingml/2006/table">
            <a:tbl>
              <a:tblPr/>
              <a:tblGrid>
                <a:gridCol w="4329112"/>
                <a:gridCol w="4016375"/>
              </a:tblGrid>
              <a:tr h="782638">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900" b="0" i="0" u="none" strike="noStrike" cap="none" normalizeH="0" baseline="0" dirty="0" smtClean="0">
                          <a:ln>
                            <a:noFill/>
                          </a:ln>
                          <a:solidFill>
                            <a:srgbClr val="000066"/>
                          </a:solidFill>
                          <a:effectLst/>
                          <a:latin typeface="Tahoma" pitchFamily="34" charset="0"/>
                        </a:rPr>
                        <a:t>Subscales</a:t>
                      </a:r>
                      <a:endParaRPr kumimoji="0" lang="en-US" sz="1900" b="1" i="0" u="none" strike="noStrike" cap="none" normalizeH="0" baseline="0" dirty="0" smtClean="0">
                        <a:ln>
                          <a:noFill/>
                        </a:ln>
                        <a:solidFill>
                          <a:srgbClr val="000066"/>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900" b="0" i="0" u="none" strike="noStrike" cap="none" normalizeH="0" baseline="0" smtClean="0">
                          <a:ln>
                            <a:noFill/>
                          </a:ln>
                          <a:solidFill>
                            <a:srgbClr val="000066"/>
                          </a:solidFill>
                          <a:effectLst/>
                          <a:latin typeface="Tahoma" pitchFamily="34" charset="0"/>
                        </a:rPr>
                        <a:t>Sample Items</a:t>
                      </a:r>
                      <a:endParaRPr kumimoji="0" lang="en-US" sz="1900" b="1" i="0" u="none" strike="noStrike" cap="none" normalizeH="0" baseline="0" smtClean="0">
                        <a:ln>
                          <a:noFill/>
                        </a:ln>
                        <a:solidFill>
                          <a:srgbClr val="000066"/>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916113">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900" b="1" i="0" u="none" strike="noStrike" cap="none" normalizeH="0" baseline="0" smtClean="0">
                          <a:ln>
                            <a:noFill/>
                          </a:ln>
                          <a:solidFill>
                            <a:srgbClr val="000066"/>
                          </a:solidFill>
                          <a:effectLst/>
                          <a:latin typeface="Tahoma" pitchFamily="34" charset="0"/>
                        </a:rPr>
                        <a:t>Discernment and Purpose</a:t>
                      </a:r>
                    </a:p>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200" b="1" i="0" u="none" strike="noStrike" cap="none" normalizeH="0" baseline="0" smtClean="0">
                          <a:ln>
                            <a:noFill/>
                          </a:ln>
                          <a:solidFill>
                            <a:srgbClr val="000066"/>
                          </a:solidFill>
                          <a:effectLst/>
                          <a:latin typeface="Tahoma" pitchFamily="34" charset="0"/>
                        </a:rPr>
                        <a:t>(</a:t>
                      </a:r>
                      <a:r>
                        <a:rPr kumimoji="0" lang="en-US" sz="1200" b="1" i="0" u="none" strike="noStrike" cap="none" normalizeH="0" baseline="0" smtClean="0">
                          <a:ln>
                            <a:noFill/>
                          </a:ln>
                          <a:solidFill>
                            <a:srgbClr val="000066"/>
                          </a:solidFill>
                          <a:effectLst/>
                          <a:latin typeface="Tahoma" pitchFamily="34" charset="0"/>
                          <a:sym typeface="Symbol" pitchFamily="18" charset="2"/>
                        </a:rPr>
                        <a:t></a:t>
                      </a:r>
                      <a:r>
                        <a:rPr kumimoji="0" lang="en-US" sz="1200" b="1" i="0" u="none" strike="noStrike" cap="none" normalizeH="0" baseline="0" smtClean="0">
                          <a:ln>
                            <a:noFill/>
                          </a:ln>
                          <a:solidFill>
                            <a:srgbClr val="000066"/>
                          </a:solidFill>
                          <a:effectLst/>
                          <a:latin typeface="Tahoma" pitchFamily="34" charset="0"/>
                        </a:rPr>
                        <a:t> = .76)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smtClean="0">
                          <a:ln>
                            <a:noFill/>
                          </a:ln>
                          <a:solidFill>
                            <a:srgbClr val="000066"/>
                          </a:solidFill>
                          <a:effectLst/>
                          <a:latin typeface="Tahoma" pitchFamily="34" charset="0"/>
                        </a:rPr>
                        <a:t>I have a good sense for my life purpose.</a:t>
                      </a:r>
                    </a:p>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smtClean="0">
                          <a:ln>
                            <a:noFill/>
                          </a:ln>
                          <a:solidFill>
                            <a:srgbClr val="000066"/>
                          </a:solidFill>
                          <a:effectLst/>
                          <a:latin typeface="Tahoma" pitchFamily="34" charset="0"/>
                        </a:rPr>
                        <a:t>I know of the many ways that I can use my gifts and talents within the context of my professional career.</a:t>
                      </a:r>
                    </a:p>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smtClean="0">
                          <a:ln>
                            <a:noFill/>
                          </a:ln>
                          <a:solidFill>
                            <a:srgbClr val="000066"/>
                          </a:solidFill>
                          <a:effectLst/>
                          <a:latin typeface="Tahoma" pitchFamily="34" charset="0"/>
                        </a:rPr>
                        <a:t>I am unsure about what God is specifically calling me to do.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20838">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900" b="1" i="0" u="none" strike="noStrike" cap="none" normalizeH="0" baseline="0" dirty="0" smtClean="0">
                          <a:ln>
                            <a:noFill/>
                          </a:ln>
                          <a:solidFill>
                            <a:srgbClr val="000066"/>
                          </a:solidFill>
                          <a:effectLst/>
                          <a:latin typeface="Tahoma" pitchFamily="34" charset="0"/>
                        </a:rPr>
                        <a:t>Service to Others</a:t>
                      </a:r>
                    </a:p>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200" b="1" i="0" u="none" strike="noStrike" cap="none" normalizeH="0" baseline="0" dirty="0" smtClean="0">
                          <a:ln>
                            <a:noFill/>
                          </a:ln>
                          <a:solidFill>
                            <a:srgbClr val="000066"/>
                          </a:solidFill>
                          <a:effectLst/>
                          <a:latin typeface="Tahoma" pitchFamily="34" charset="0"/>
                          <a:sym typeface="Symbol" pitchFamily="18" charset="2"/>
                        </a:rPr>
                        <a:t>(  </a:t>
                      </a:r>
                      <a:r>
                        <a:rPr kumimoji="0" lang="en-US" sz="1200" b="1" i="0" u="none" strike="noStrike" cap="none" normalizeH="0" baseline="0" dirty="0" smtClean="0">
                          <a:ln>
                            <a:noFill/>
                          </a:ln>
                          <a:solidFill>
                            <a:srgbClr val="000066"/>
                          </a:solidFill>
                          <a:effectLst/>
                          <a:latin typeface="Tahoma" pitchFamily="34" charset="0"/>
                        </a:rPr>
                        <a:t>= .68)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smtClean="0">
                          <a:ln>
                            <a:noFill/>
                          </a:ln>
                          <a:solidFill>
                            <a:srgbClr val="000066"/>
                          </a:solidFill>
                          <a:effectLst/>
                          <a:latin typeface="Tahoma" pitchFamily="34" charset="0"/>
                        </a:rPr>
                        <a:t>I am motivated to choose a career that will enable me to provide some type of service to others.</a:t>
                      </a:r>
                    </a:p>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smtClean="0">
                          <a:ln>
                            <a:noFill/>
                          </a:ln>
                          <a:solidFill>
                            <a:srgbClr val="000066"/>
                          </a:solidFill>
                          <a:effectLst/>
                          <a:latin typeface="Tahoma" pitchFamily="34" charset="0"/>
                        </a:rPr>
                        <a:t>I feel a deep sense of responsibility for reducing pain and suffering in the world.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6640"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06DE44EF-B3BD-F74F-BD2A-7EECEAA77289}" type="slidenum">
              <a:rPr lang="en-US" sz="1200" b="1">
                <a:solidFill>
                  <a:srgbClr val="FFFFFF"/>
                </a:solidFill>
              </a:rPr>
              <a:pPr algn="ctr" eaLnBrk="1" hangingPunct="1">
                <a:lnSpc>
                  <a:spcPct val="80000"/>
                </a:lnSpc>
              </a:pPr>
              <a:t>9</a:t>
            </a:fld>
            <a:endParaRPr lang="en-US" sz="1200" b="1">
              <a:solidFill>
                <a:srgbClr val="FFFFFF"/>
              </a:solidFill>
            </a:endParaRPr>
          </a:p>
        </p:txBody>
      </p:sp>
    </p:spTree>
    <p:extLst>
      <p:ext uri="{BB962C8B-B14F-4D97-AF65-F5344CB8AC3E}">
        <p14:creationId xmlns:p14="http://schemas.microsoft.com/office/powerpoint/2010/main" val="127760910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1220</Words>
  <Application>Microsoft Macintosh PowerPoint</Application>
  <PresentationFormat>On-screen Show (4:3)</PresentationFormat>
  <Paragraphs>157</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Training New Employees</vt:lpstr>
      <vt:lpstr>Worksheet</vt:lpstr>
      <vt:lpstr>Spiritual Development in Seaver College Students</vt:lpstr>
      <vt:lpstr>Literature Review Highlights </vt:lpstr>
      <vt:lpstr>Research Findings  </vt:lpstr>
      <vt:lpstr>The Sophomore Experience: College as Rite of Passage  </vt:lpstr>
      <vt:lpstr>Ego Identity Status Measure</vt:lpstr>
      <vt:lpstr>       Identity Development  </vt:lpstr>
      <vt:lpstr>Faith Attitude Survey</vt:lpstr>
      <vt:lpstr>Changes in Faith Development</vt:lpstr>
      <vt:lpstr>Vocational Discernment  and Action</vt:lpstr>
      <vt:lpstr>Changes in Vocational  Discernment &amp; Action</vt:lpstr>
      <vt:lpstr>Key Intervention – Sophomore Year International Program Experience </vt:lpstr>
      <vt:lpstr>Strength of Belief Scores  First-Year and Senior Time Periods</vt:lpstr>
      <vt:lpstr>Faith Importance Scores  First-Year and Senior Time Periods</vt:lpstr>
      <vt:lpstr>Faith Behavior Scores  First-Year and Senior Time Periods</vt:lpstr>
      <vt:lpstr>Faith Application Scores First-Year and Senior Time Periods</vt:lpstr>
      <vt:lpstr>Discernment Scores  First-Year and Senior Time Periods</vt:lpstr>
      <vt:lpstr>Service Scores First-Year and Senior Time Periods</vt:lpstr>
      <vt:lpstr>Factors Contributing to Spiritual Growth in International Programs</vt:lpstr>
      <vt:lpstr>Travel What has been the most spiritually challenging part of your International Program experience? </vt:lpstr>
      <vt:lpstr>Mentoring Who has been most instrumental in helping  you grow spiritually? Why? </vt:lpstr>
      <vt:lpstr>Community How has the community of the international program experience enhanced your spiritual growth?  </vt:lpstr>
      <vt:lpstr>Conclusions &amp;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2012-11-27T23:44:28Z</dcterms:modified>
</cp:coreProperties>
</file>